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8" r:id="rId2"/>
    <p:sldId id="3870" r:id="rId3"/>
    <p:sldId id="3877" r:id="rId4"/>
    <p:sldId id="3878" r:id="rId5"/>
    <p:sldId id="3879" r:id="rId6"/>
    <p:sldId id="3903" r:id="rId7"/>
    <p:sldId id="3904" r:id="rId8"/>
    <p:sldId id="3880" r:id="rId9"/>
    <p:sldId id="3881" r:id="rId10"/>
    <p:sldId id="3882" r:id="rId11"/>
    <p:sldId id="3883" r:id="rId12"/>
    <p:sldId id="3885" r:id="rId13"/>
    <p:sldId id="3886" r:id="rId14"/>
    <p:sldId id="3887" r:id="rId15"/>
    <p:sldId id="3888" r:id="rId16"/>
    <p:sldId id="3906" r:id="rId17"/>
    <p:sldId id="3890" r:id="rId18"/>
    <p:sldId id="3892" r:id="rId19"/>
    <p:sldId id="3893" r:id="rId20"/>
    <p:sldId id="3895" r:id="rId21"/>
    <p:sldId id="3896" r:id="rId22"/>
    <p:sldId id="3897" r:id="rId23"/>
    <p:sldId id="3899" r:id="rId24"/>
    <p:sldId id="3900" r:id="rId25"/>
    <p:sldId id="3889" r:id="rId26"/>
    <p:sldId id="3902" r:id="rId27"/>
    <p:sldId id="3891" r:id="rId28"/>
    <p:sldId id="3901" r:id="rId29"/>
    <p:sldId id="3875" r:id="rId30"/>
  </p:sldIdLst>
  <p:sldSz cx="12192000" cy="6858000"/>
  <p:notesSz cx="6858000" cy="9144000"/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429C8B"/>
    <a:srgbClr val="00C6A4"/>
    <a:srgbClr val="181F27"/>
    <a:srgbClr val="DE4949"/>
    <a:srgbClr val="17267D"/>
    <a:srgbClr val="DA872E"/>
    <a:srgbClr val="ED993A"/>
    <a:srgbClr val="A6541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E1A13A-D60A-422D-BAA6-E4E7ADFA2A21}" type="datetimeFigureOut">
              <a:rPr lang="zh-CN" altLang="en-US" smtClean="0"/>
              <a:t>2024/10/21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E886AE-BC43-4E5F-A7F0-F089821543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8845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03DA0-2A3E-43BF-84BA-149049E9B28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08474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03DA0-2A3E-43BF-84BA-149049E9B28A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10192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03DA0-2A3E-43BF-84BA-149049E9B28A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4513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79FFF1-5516-4089-983F-AC52072E3C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80C9553-F799-4C7E-AC50-E7319C2496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AA484C1-C7B1-47D7-9F24-203E572F8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58E1B-5923-4CAF-B9CC-D14A574623CF}" type="datetimeFigureOut">
              <a:rPr lang="zh-CN" altLang="en-US" smtClean="0"/>
              <a:t>2024/10/21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433B898-3977-4EFE-B0DE-407EE9604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2F428F-BFBD-400E-A268-93675CB96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5507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DA2F040-D2CC-4D15-9981-D5CCF6169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F4ED89A-E1D0-4FED-AF5B-0B3A3DF6ED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068F409-2EE7-4E35-A1E6-9649C6E62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58E1B-5923-4CAF-B9CC-D14A574623CF}" type="datetimeFigureOut">
              <a:rPr lang="zh-CN" altLang="en-US" smtClean="0"/>
              <a:t>2024/10/21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37E3929-2542-4023-8C1E-DF83FF320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416BCD3-BB33-40E1-B226-154B6876C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8476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182990A-5E78-48DA-8B1D-69A2E67905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F869ED9-72F0-4AB5-8DE4-2DEF759931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1E6EB67-5918-460D-B8F1-9C934B067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58E1B-5923-4CAF-B9CC-D14A574623CF}" type="datetimeFigureOut">
              <a:rPr lang="zh-CN" altLang="en-US" smtClean="0"/>
              <a:t>2024/10/21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5A56952-31F5-48B6-B8E0-6053A9173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64B58A8-9B83-4AAF-86A2-6DD23F47D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109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023233-F927-4518-A423-66A8E62FE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0D5ACC5-720E-4889-BC80-E3A4A0EA92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4193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4F17C7-D264-4E6D-B540-93BD3C4F1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58E1B-5923-4CAF-B9CC-D14A574623CF}" type="datetimeFigureOut">
              <a:rPr lang="zh-CN" altLang="en-US" smtClean="0"/>
              <a:t>2024/10/21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E7D9222-2A75-4914-A58C-DC0EA0DBD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A6FAC89-C0D0-441F-80F7-910664F9E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5037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9A7C6D-C159-47CD-9A53-668AD4BBE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B072288-AF78-4398-BDC0-C36BBA22B0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7475C9E-1872-4158-9819-8AF136A35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58E1B-5923-4CAF-B9CC-D14A574623CF}" type="datetimeFigureOut">
              <a:rPr lang="zh-CN" altLang="en-US" smtClean="0"/>
              <a:t>2024/10/21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D3D4CDC-DDE6-4FAB-BA0F-AB1A733A7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45434B5-FC20-45B2-AC33-4C0939D76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34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9EA490E-0757-4971-A093-86BC150FF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0D32C1C-16E8-4561-8B01-7291D59974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368CDBE-F085-4B26-87B6-DBA93552B5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24B3762-03A4-4419-89E2-3A123B948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58E1B-5923-4CAF-B9CC-D14A574623CF}" type="datetimeFigureOut">
              <a:rPr lang="zh-CN" altLang="en-US" smtClean="0"/>
              <a:t>2024/10/21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DC28077-EA45-4D93-BB7C-81052A4C4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B9E9CAE-0286-495F-87E9-CDDDAEF5C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8880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0E878F-26A5-407D-B38C-75A1EF7DC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2806A40-E156-4CA3-BB46-C077FEB117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667EC0A-1883-429B-8F73-B743C390F4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9FAA717-F83A-439C-A5A2-9B3E4A7C83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98A8E2C-B8AC-402B-AF85-4B15AC3633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2E88E68-B000-485B-89F9-00060A6FF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58E1B-5923-4CAF-B9CC-D14A574623CF}" type="datetimeFigureOut">
              <a:rPr lang="zh-CN" altLang="en-US" smtClean="0"/>
              <a:t>2024/10/21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B014B78-B649-4EEC-90A3-6E7A7D5BB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F4E6B48-D59B-4091-8F40-1FCEDC7C3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9486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00B42C-C3EB-49FA-8D92-0CD3471B6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8945836-E41A-4B88-B342-D1223612A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58E1B-5923-4CAF-B9CC-D14A574623CF}" type="datetimeFigureOut">
              <a:rPr lang="zh-CN" altLang="en-US" smtClean="0"/>
              <a:t>2024/10/21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FCCE0D2-92C4-46E5-992D-143C59FD0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4DA7FE9-8E2E-494B-B8DF-C43E402BC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9084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F3C62BD-51FA-4874-9CDE-0B439A55D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58E1B-5923-4CAF-B9CC-D14A574623CF}" type="datetimeFigureOut">
              <a:rPr lang="zh-CN" altLang="en-US" smtClean="0"/>
              <a:t>2024/10/21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1F37A59-0B14-4152-AAD8-59B0DF532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B830615-BC10-4C9B-9240-20F583A52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5075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086EDE3-4395-4F88-BD97-7E7CDB9FA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9C9A60D-9249-4B5F-9455-A6A43F1867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DC37FD2-21CA-4D35-9160-01163EBB6F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96068FC-D59E-42EE-AE0F-65AC70EAF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58E1B-5923-4CAF-B9CC-D14A574623CF}" type="datetimeFigureOut">
              <a:rPr lang="zh-CN" altLang="en-US" smtClean="0"/>
              <a:t>2024/10/21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186DEEA-E6C6-4B57-B157-1E148CED8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3A63846-694E-4BA3-B1FD-3EA9C1BC0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0212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0EE0D14-FE72-4798-8970-9CDFCED20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FA77EF6-EB07-4511-980E-921BF47E50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BB03064-31E1-4B80-AAA0-684F6AD9D4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2B3B429-9BAC-47E1-88AC-53642248C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58E1B-5923-4CAF-B9CC-D14A574623CF}" type="datetimeFigureOut">
              <a:rPr lang="zh-CN" altLang="en-US" smtClean="0"/>
              <a:t>2024/10/21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6D896D-0829-4DF4-99FB-86C91F206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2062671-E355-434A-AD85-F747C9C8A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1943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>
            <a:extLst>
              <a:ext uri="{FF2B5EF4-FFF2-40B4-BE49-F238E27FC236}">
                <a16:creationId xmlns:a16="http://schemas.microsoft.com/office/drawing/2014/main" id="{B436BA91-3FAC-402B-B2A9-6C244844706F}"/>
              </a:ext>
            </a:extLst>
          </p:cNvPr>
          <p:cNvSpPr/>
          <p:nvPr userDrawn="1"/>
        </p:nvSpPr>
        <p:spPr>
          <a:xfrm>
            <a:off x="0" y="-17514"/>
            <a:ext cx="12192000" cy="68755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六边形 18">
            <a:extLst>
              <a:ext uri="{FF2B5EF4-FFF2-40B4-BE49-F238E27FC236}">
                <a16:creationId xmlns:a16="http://schemas.microsoft.com/office/drawing/2014/main" id="{8338EFF6-23E0-4CC2-B5EC-E17DFCBAC4D3}"/>
              </a:ext>
            </a:extLst>
          </p:cNvPr>
          <p:cNvSpPr/>
          <p:nvPr userDrawn="1"/>
        </p:nvSpPr>
        <p:spPr>
          <a:xfrm>
            <a:off x="112144" y="284671"/>
            <a:ext cx="11964837" cy="6245525"/>
          </a:xfrm>
          <a:prstGeom prst="hexagon">
            <a:avLst>
              <a:gd name="adj" fmla="val 3315"/>
              <a:gd name="vf" fmla="val 115470"/>
            </a:avLst>
          </a:prstGeom>
          <a:solidFill>
            <a:schemeClr val="bg1"/>
          </a:solidFill>
          <a:ln w="571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8B9262F-3032-494D-90C0-969EB974C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497F3C3-A9C0-443D-93B0-C20B41F607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E00BD63-5670-4677-BF00-62DF6209D9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98585" y="63477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C58E1B-5923-4CAF-B9CC-D14A574623CF}" type="datetimeFigureOut">
              <a:rPr lang="zh-CN" altLang="en-US" smtClean="0"/>
              <a:t>2024/10/21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0BF3D1-76EF-4DC2-A169-BD021359CA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96C5D55-7E5F-4181-A809-C8DC293A1D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3" name="L 形 12">
            <a:extLst>
              <a:ext uri="{FF2B5EF4-FFF2-40B4-BE49-F238E27FC236}">
                <a16:creationId xmlns:a16="http://schemas.microsoft.com/office/drawing/2014/main" id="{074F24B4-F335-4165-BE57-C4514AFBE8CC}"/>
              </a:ext>
            </a:extLst>
          </p:cNvPr>
          <p:cNvSpPr/>
          <p:nvPr userDrawn="1"/>
        </p:nvSpPr>
        <p:spPr>
          <a:xfrm rot="5400000">
            <a:off x="653057" y="461191"/>
            <a:ext cx="451858" cy="388164"/>
          </a:xfrm>
          <a:prstGeom prst="corner">
            <a:avLst>
              <a:gd name="adj1" fmla="val 25014"/>
              <a:gd name="adj2" fmla="val 2354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65">
              <a:latin typeface="Noto Sans S Chinese Thin" panose="020B0200000000000000" pitchFamily="34" charset="-122"/>
              <a:ea typeface="Noto Sans S Chinese Thin" panose="020B0200000000000000" pitchFamily="34" charset="-122"/>
            </a:endParaRP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9EA50860-E586-4941-B0BF-79499A5E485F}"/>
              </a:ext>
            </a:extLst>
          </p:cNvPr>
          <p:cNvSpPr txBox="1"/>
          <p:nvPr userDrawn="1"/>
        </p:nvSpPr>
        <p:spPr>
          <a:xfrm>
            <a:off x="683419" y="534442"/>
            <a:ext cx="3112204" cy="658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39" b="1" dirty="0">
                <a:latin typeface="Noto Sans S Chinese Thin" panose="020B0200000000000000" pitchFamily="34" charset="-122"/>
                <a:ea typeface="Noto Sans S Chinese Thin" panose="020B0200000000000000" pitchFamily="34" charset="-122"/>
                <a:cs typeface="Montserrat" charset="0"/>
              </a:rPr>
              <a:t>WRITE HERE</a:t>
            </a:r>
            <a:r>
              <a:rPr lang="en-US" altLang="zh-CN" sz="1839" b="1" dirty="0">
                <a:latin typeface="Noto Sans S Chinese Thin" panose="020B0200000000000000" pitchFamily="34" charset="-122"/>
                <a:ea typeface="Noto Sans S Chinese Thin" panose="020B0200000000000000" pitchFamily="34" charset="-122"/>
                <a:cs typeface="Montserrat" charset="0"/>
              </a:rPr>
              <a:t>YOUR TITLE</a:t>
            </a:r>
          </a:p>
          <a:p>
            <a:pPr algn="ctr"/>
            <a:endParaRPr lang="en-US" sz="1839" b="1" dirty="0">
              <a:latin typeface="Noto Sans S Chinese Thin" panose="020B0200000000000000" pitchFamily="34" charset="-122"/>
              <a:ea typeface="Noto Sans S Chinese Thin" panose="020B0200000000000000" pitchFamily="34" charset="-122"/>
              <a:cs typeface="Montserrat" charset="0"/>
            </a:endParaRPr>
          </a:p>
        </p:txBody>
      </p:sp>
      <p:sp>
        <p:nvSpPr>
          <p:cNvPr id="15" name="Rectangle 24">
            <a:extLst>
              <a:ext uri="{FF2B5EF4-FFF2-40B4-BE49-F238E27FC236}">
                <a16:creationId xmlns:a16="http://schemas.microsoft.com/office/drawing/2014/main" id="{44536FCE-8B99-48D8-8931-6B9F9A41934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95129" y="876726"/>
            <a:ext cx="2034336" cy="271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94"/>
              </a:spcBef>
            </a:pPr>
            <a:r>
              <a:rPr lang="zh-CN" altLang="en-US" sz="1577" b="1" spc="600" dirty="0">
                <a:solidFill>
                  <a:schemeClr val="tx1">
                    <a:lumMod val="95000"/>
                    <a:lumOff val="5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单击填加标题</a:t>
            </a:r>
          </a:p>
        </p:txBody>
      </p:sp>
      <p:sp>
        <p:nvSpPr>
          <p:cNvPr id="16" name="L 形 15">
            <a:extLst>
              <a:ext uri="{FF2B5EF4-FFF2-40B4-BE49-F238E27FC236}">
                <a16:creationId xmlns:a16="http://schemas.microsoft.com/office/drawing/2014/main" id="{84D9A7E0-7322-438D-9073-8E9B7AC46F72}"/>
              </a:ext>
            </a:extLst>
          </p:cNvPr>
          <p:cNvSpPr/>
          <p:nvPr userDrawn="1"/>
        </p:nvSpPr>
        <p:spPr>
          <a:xfrm rot="16200000">
            <a:off x="11070891" y="5651417"/>
            <a:ext cx="451858" cy="388164"/>
          </a:xfrm>
          <a:prstGeom prst="corner">
            <a:avLst>
              <a:gd name="adj1" fmla="val 25014"/>
              <a:gd name="adj2" fmla="val 2354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65">
              <a:latin typeface="Noto Sans S Chinese Thin" panose="020B0200000000000000" pitchFamily="34" charset="-122"/>
              <a:ea typeface="Noto Sans S Chinese Thin" panose="020B02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45137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  <p:bldP spid="16" grpId="0" animBg="1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548D333F-49AF-41F3-B57A-F8D17D227F4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18942653-C7E6-45AC-AD3E-C54EB9FFF655}"/>
              </a:ext>
            </a:extLst>
          </p:cNvPr>
          <p:cNvCxnSpPr>
            <a:cxnSpLocks/>
          </p:cNvCxnSpPr>
          <p:nvPr/>
        </p:nvCxnSpPr>
        <p:spPr>
          <a:xfrm flipV="1">
            <a:off x="2466109" y="0"/>
            <a:ext cx="9725891" cy="6991927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等腰三角形 14">
            <a:extLst>
              <a:ext uri="{FF2B5EF4-FFF2-40B4-BE49-F238E27FC236}">
                <a16:creationId xmlns:a16="http://schemas.microsoft.com/office/drawing/2014/main" id="{3B1EA638-A413-4C0C-BAF3-A8FB2453E3CB}"/>
              </a:ext>
            </a:extLst>
          </p:cNvPr>
          <p:cNvSpPr/>
          <p:nvPr/>
        </p:nvSpPr>
        <p:spPr>
          <a:xfrm>
            <a:off x="2761672" y="87745"/>
            <a:ext cx="9430328" cy="6770255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六边形 12">
            <a:extLst>
              <a:ext uri="{FF2B5EF4-FFF2-40B4-BE49-F238E27FC236}">
                <a16:creationId xmlns:a16="http://schemas.microsoft.com/office/drawing/2014/main" id="{CD0105F0-3AFA-4BDB-ACF6-AF68D7CDD2B0}"/>
              </a:ext>
            </a:extLst>
          </p:cNvPr>
          <p:cNvSpPr/>
          <p:nvPr/>
        </p:nvSpPr>
        <p:spPr>
          <a:xfrm>
            <a:off x="707010" y="1442301"/>
            <a:ext cx="10750699" cy="4039481"/>
          </a:xfrm>
          <a:prstGeom prst="hexagon">
            <a:avLst/>
          </a:prstGeom>
          <a:noFill/>
          <a:ln w="571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六边形 4">
            <a:extLst>
              <a:ext uri="{FF2B5EF4-FFF2-40B4-BE49-F238E27FC236}">
                <a16:creationId xmlns:a16="http://schemas.microsoft.com/office/drawing/2014/main" id="{C5061E8D-1A5A-4ED6-A704-4972B3DD10F9}"/>
              </a:ext>
            </a:extLst>
          </p:cNvPr>
          <p:cNvSpPr/>
          <p:nvPr/>
        </p:nvSpPr>
        <p:spPr>
          <a:xfrm>
            <a:off x="960582" y="1653308"/>
            <a:ext cx="10344727" cy="3676073"/>
          </a:xfrm>
          <a:prstGeom prst="hexagon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TextBox 12">
            <a:extLst>
              <a:ext uri="{FF2B5EF4-FFF2-40B4-BE49-F238E27FC236}">
                <a16:creationId xmlns:a16="http://schemas.microsoft.com/office/drawing/2014/main" id="{A691B355-6E99-4D89-8111-0AE5B098E7B9}"/>
              </a:ext>
            </a:extLst>
          </p:cNvPr>
          <p:cNvSpPr txBox="1"/>
          <p:nvPr/>
        </p:nvSpPr>
        <p:spPr>
          <a:xfrm>
            <a:off x="731180" y="2336673"/>
            <a:ext cx="91731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golian Baiti" panose="03000500000000000000" pitchFamily="66" charset="0"/>
                <a:ea typeface="Noto Sans S Chinese Light" panose="020B0300000000000000" pitchFamily="34" charset="-122"/>
                <a:cs typeface="Mongolian Baiti" panose="03000500000000000000" pitchFamily="66" charset="0"/>
                <a:sym typeface="+mn-lt"/>
              </a:rPr>
              <a:t>D</a:t>
            </a:r>
            <a:r>
              <a:rPr lang="id-ID" altLang="zh-CN" sz="6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golian Baiti" panose="03000500000000000000" pitchFamily="66" charset="0"/>
                <a:ea typeface="Noto Sans S Chinese Light" panose="020B0300000000000000" pitchFamily="34" charset="-122"/>
                <a:cs typeface="Mongolian Baiti" panose="03000500000000000000" pitchFamily="66" charset="0"/>
                <a:sym typeface="+mn-lt"/>
              </a:rPr>
              <a:t>OSIS OBAT</a:t>
            </a:r>
            <a:endParaRPr lang="zh-CN" altLang="en-US" sz="6000" b="1" dirty="0">
              <a:solidFill>
                <a:schemeClr val="tx1">
                  <a:lumMod val="85000"/>
                  <a:lumOff val="15000"/>
                </a:schemeClr>
              </a:solidFill>
              <a:latin typeface="Mongolian Baiti" panose="03000500000000000000" pitchFamily="66" charset="0"/>
              <a:ea typeface="Noto Sans S Chinese Light" panose="020B0300000000000000" pitchFamily="34" charset="-122"/>
              <a:cs typeface="Mongolian Baiti" panose="03000500000000000000" pitchFamily="66" charset="0"/>
              <a:sym typeface="+mn-lt"/>
            </a:endParaRPr>
          </a:p>
        </p:txBody>
      </p:sp>
      <p:sp>
        <p:nvSpPr>
          <p:cNvPr id="8" name="圆角矩形 18">
            <a:extLst>
              <a:ext uri="{FF2B5EF4-FFF2-40B4-BE49-F238E27FC236}">
                <a16:creationId xmlns:a16="http://schemas.microsoft.com/office/drawing/2014/main" id="{8301224F-91D5-46E1-9AEF-0D4638527798}"/>
              </a:ext>
            </a:extLst>
          </p:cNvPr>
          <p:cNvSpPr/>
          <p:nvPr/>
        </p:nvSpPr>
        <p:spPr>
          <a:xfrm>
            <a:off x="2985475" y="3552005"/>
            <a:ext cx="4664509" cy="600035"/>
          </a:xfrm>
          <a:prstGeom prst="roundRect">
            <a:avLst/>
          </a:prstGeom>
          <a:solidFill>
            <a:srgbClr val="00C6A4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altLang="zh-CN" sz="2000" b="1" dirty="0">
                <a:solidFill>
                  <a:schemeClr val="tx1"/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</a:rPr>
              <a:t>apt. Febriana Astuti, M.Farm</a:t>
            </a:r>
            <a:endParaRPr lang="zh-CN" altLang="en-US" sz="2000" b="1" dirty="0">
              <a:solidFill>
                <a:schemeClr val="tx1"/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</a:endParaRPr>
          </a:p>
        </p:txBody>
      </p:sp>
      <p:pic>
        <p:nvPicPr>
          <p:cNvPr id="16" name="背景音乐01 (1)">
            <a:hlinkClick r:id="" action="ppaction://media"/>
            <a:extLst>
              <a:ext uri="{FF2B5EF4-FFF2-40B4-BE49-F238E27FC236}">
                <a16:creationId xmlns:a16="http://schemas.microsoft.com/office/drawing/2014/main" id="{6EDFCA2F-F940-41B0-8148-2AD2DA3CE64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9886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019175" y="390525"/>
            <a:ext cx="609600" cy="6096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3292F2D3-6890-4953-BA28-C1320AABA88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252" y="1005047"/>
            <a:ext cx="5695385" cy="5695385"/>
          </a:xfrm>
          <a:prstGeom prst="rect">
            <a:avLst/>
          </a:prstGeom>
        </p:spPr>
      </p:pic>
      <p:sp>
        <p:nvSpPr>
          <p:cNvPr id="22" name="矩形 21">
            <a:extLst>
              <a:ext uri="{FF2B5EF4-FFF2-40B4-BE49-F238E27FC236}">
                <a16:creationId xmlns:a16="http://schemas.microsoft.com/office/drawing/2014/main" id="{C4AC18A9-906C-46D8-BBF3-71FB2E9EDA98}"/>
              </a:ext>
            </a:extLst>
          </p:cNvPr>
          <p:cNvSpPr/>
          <p:nvPr/>
        </p:nvSpPr>
        <p:spPr>
          <a:xfrm>
            <a:off x="2373745" y="6858000"/>
            <a:ext cx="443346" cy="235527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8561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14:gallery dir="l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8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7" grpId="0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597" y="406070"/>
            <a:ext cx="4743074" cy="105402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id-ID" dirty="0"/>
              <a:t>Perhitungan dosis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d-ID" dirty="0"/>
              <a:t>Pada perhitungan dosis ada beberapa faktor yang perlu diperhatikan, anatar lain :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/>
              <a:t>Faktor penderita; meliputi umur, berat badan, jenis kelamin,luas permukaan tubuh, toleransi, habituasi, adiksi, sensitifitas serta kondisi penderita.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/>
              <a:t>Faktor obat ; meliputi sifat fisika kimia obat, sifat farmakokinetik (ADME), dan jenis obat.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/>
              <a:t>Faktor penyakit; meliputi sifat dan jenis penyakit serta kasus penyakit,</a:t>
            </a:r>
          </a:p>
        </p:txBody>
      </p:sp>
    </p:spTree>
    <p:extLst>
      <p:ext uri="{BB962C8B-B14F-4D97-AF65-F5344CB8AC3E}">
        <p14:creationId xmlns:p14="http://schemas.microsoft.com/office/powerpoint/2010/main" val="6761032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779" y="433364"/>
            <a:ext cx="7173035" cy="95725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id-ID" sz="3200" b="1" dirty="0"/>
              <a:t>Rumus Perhitungan dosis Berdasarkan Umur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5495" y="1705970"/>
            <a:ext cx="10515600" cy="4043471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id-ID" b="0" dirty="0">
                <a:latin typeface="Cambria Math" panose="02040503050406030204" pitchFamily="18" charset="0"/>
              </a:rPr>
              <a:t>Rumus Young (untuk anak dibawah 8 tahun)</a:t>
            </a:r>
          </a:p>
          <a:p>
            <a:pPr marL="514350" indent="-514350">
              <a:buFont typeface="+mj-lt"/>
              <a:buAutoNum type="arabicPeriod"/>
            </a:pPr>
            <a:endParaRPr lang="id-ID" dirty="0">
              <a:latin typeface="Cambria Math" panose="02040503050406030204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id-ID" b="0" dirty="0">
              <a:latin typeface="Cambria Math" panose="02040503050406030204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id-ID" dirty="0">
              <a:latin typeface="Cambria Math" panose="020405030504060302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id-ID" b="0" dirty="0">
                <a:latin typeface="Cambria Math" panose="02040503050406030204" pitchFamily="18" charset="0"/>
              </a:rPr>
              <a:t>Rumus Fried</a:t>
            </a:r>
          </a:p>
          <a:p>
            <a:pPr marL="0" indent="0">
              <a:buNone/>
            </a:pPr>
            <a:endParaRPr lang="id-ID" b="0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337481" y="2347416"/>
                <a:ext cx="6496334" cy="116006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228600" lvl="0" indent="-22860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id-ID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𝒅𝒐𝒔𝒊𝒔</m:t>
                    </m:r>
                    <m:r>
                      <a:rPr lang="id-ID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d-ID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id-ID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id-ID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id-ID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𝒕𝒂𝒉𝒖𝒏</m:t>
                        </m:r>
                        <m:r>
                          <a:rPr lang="id-ID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id-ID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id-ID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id-ID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d-ID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𝒕𝒂𝒉𝒖𝒏</m:t>
                            </m:r>
                          </m:e>
                        </m:d>
                        <m:r>
                          <a:rPr lang="id-ID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id-ID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  <m:r>
                      <a:rPr lang="id-ID" sz="28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id-ID" sz="28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id-ID" sz="28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𝑫𝒐𝒔𝒊𝒔</m:t>
                    </m:r>
                    <m:r>
                      <a:rPr lang="id-ID" sz="28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id-ID" sz="28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𝒅𝒆𝒘𝒂𝒔𝒂</m:t>
                    </m:r>
                  </m:oMath>
                </a14:m>
                <a:endParaRPr lang="id-ID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7481" y="2347416"/>
                <a:ext cx="6496334" cy="116006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337481" y="4274025"/>
                <a:ext cx="6496334" cy="116006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228600" lvl="0" indent="-22860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id-ID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𝒅𝒐𝒔𝒊𝒔</m:t>
                    </m:r>
                    <m:r>
                      <a:rPr lang="id-ID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d-ID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id-ID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id-ID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id-ID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𝒃𝒖𝒍𝒂𝒏</m:t>
                        </m:r>
                        <m:r>
                          <a:rPr lang="id-ID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id-ID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𝟏𝟓𝟎</m:t>
                        </m:r>
                      </m:den>
                    </m:f>
                    <m:r>
                      <a:rPr lang="id-ID" sz="28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id-ID" sz="28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id-ID" sz="28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𝑫𝒐𝒔𝒊𝒔</m:t>
                    </m:r>
                    <m:r>
                      <a:rPr lang="id-ID" sz="28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id-ID" sz="28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𝒅𝒆𝒘𝒂𝒔𝒂</m:t>
                    </m:r>
                  </m:oMath>
                </a14:m>
                <a:endParaRPr lang="id-ID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7481" y="4274025"/>
                <a:ext cx="6496334" cy="116006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22341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780" y="433364"/>
            <a:ext cx="6927376" cy="658457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id-ID" sz="3200" dirty="0"/>
              <a:t>Rumus Perhitungan dosis Berdasarkan Umur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5495" y="1705970"/>
            <a:ext cx="10515600" cy="4043471"/>
          </a:xfrm>
        </p:spPr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id-ID" b="0" dirty="0">
                <a:latin typeface="Cambria Math" panose="02040503050406030204" pitchFamily="18" charset="0"/>
              </a:rPr>
              <a:t>Rumus Dilling (untuk anak diatas 8 tahun)</a:t>
            </a:r>
          </a:p>
          <a:p>
            <a:pPr marL="0" indent="0">
              <a:buNone/>
            </a:pPr>
            <a:endParaRPr lang="id-ID" dirty="0">
              <a:latin typeface="Cambria Math" panose="02040503050406030204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id-ID" b="0" dirty="0">
              <a:latin typeface="Cambria Math" panose="02040503050406030204" pitchFamily="18" charset="0"/>
            </a:endParaRPr>
          </a:p>
          <a:p>
            <a:pPr marL="0" indent="0">
              <a:buNone/>
            </a:pPr>
            <a:endParaRPr lang="id-ID" dirty="0">
              <a:latin typeface="Cambria Math" panose="02040503050406030204" pitchFamily="18" charset="0"/>
            </a:endParaRPr>
          </a:p>
          <a:p>
            <a:pPr marL="514350" indent="-514350">
              <a:buFont typeface="+mj-lt"/>
              <a:buAutoNum type="arabicPeriod" startAt="4"/>
            </a:pPr>
            <a:r>
              <a:rPr lang="id-ID" b="0" dirty="0">
                <a:latin typeface="Cambria Math" panose="02040503050406030204" pitchFamily="18" charset="0"/>
              </a:rPr>
              <a:t>Rumus Cowling</a:t>
            </a:r>
          </a:p>
          <a:p>
            <a:pPr marL="0" indent="0">
              <a:buNone/>
            </a:pPr>
            <a:endParaRPr lang="id-ID" b="0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337481" y="2347416"/>
                <a:ext cx="6496334" cy="116006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228600" lvl="0" indent="-22860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id-ID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𝒅𝒐𝒔𝒊𝒔</m:t>
                    </m:r>
                    <m:r>
                      <a:rPr lang="id-ID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d-ID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id-ID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id-ID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id-ID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𝒕𝒂𝒉𝒖𝒏</m:t>
                        </m:r>
                        <m:r>
                          <a:rPr lang="id-ID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id-ID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𝟐𝟎</m:t>
                        </m:r>
                      </m:den>
                    </m:f>
                    <m:r>
                      <a:rPr lang="id-ID" sz="28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id-ID" sz="28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id-ID" sz="28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𝑫𝒐𝒔𝒊𝒔</m:t>
                    </m:r>
                    <m:r>
                      <a:rPr lang="id-ID" sz="28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id-ID" sz="28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𝒅𝒆𝒘𝒂𝒔𝒂</m:t>
                    </m:r>
                  </m:oMath>
                </a14:m>
                <a:endParaRPr lang="id-ID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7481" y="2347416"/>
                <a:ext cx="6496334" cy="116006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337481" y="4274025"/>
                <a:ext cx="6496334" cy="116006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228600" lvl="0" indent="-22860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id-ID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𝒅𝒐𝒔𝒊𝒔</m:t>
                    </m:r>
                    <m:r>
                      <a:rPr lang="id-ID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d-ID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id-ID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id-ID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id-ID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𝒕𝒂𝒉𝒖𝒏</m:t>
                        </m:r>
                        <m:r>
                          <a:rPr lang="id-ID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id-ID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𝟐𝟒</m:t>
                        </m:r>
                      </m:den>
                    </m:f>
                    <m:r>
                      <a:rPr lang="id-ID" sz="28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id-ID" sz="28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id-ID" sz="28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𝑫𝒐𝒔𝒊𝒔</m:t>
                    </m:r>
                    <m:r>
                      <a:rPr lang="id-ID" sz="28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id-ID" sz="28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𝒅𝒆𝒘𝒂𝒔𝒂</m:t>
                    </m:r>
                  </m:oMath>
                </a14:m>
                <a:endParaRPr lang="id-ID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7481" y="4274025"/>
                <a:ext cx="6496334" cy="116006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97056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780" y="433364"/>
            <a:ext cx="6927376" cy="658457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id-ID" sz="3200" dirty="0"/>
              <a:t>Rumus Perhitungan dosis Berdasarkan Umur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780" y="1308640"/>
            <a:ext cx="10515600" cy="432479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id-ID" sz="2600" b="0" dirty="0">
                <a:latin typeface="Cambria Math" panose="02040503050406030204" pitchFamily="18" charset="0"/>
              </a:rPr>
              <a:t>Rumus Gaubius : rumus ini berupa pecahan yang dikalikan dengan dosis dewasa. Aturanya sebagai berikut:</a:t>
            </a:r>
          </a:p>
          <a:p>
            <a:r>
              <a:rPr lang="id-ID" sz="2200" b="1" dirty="0">
                <a:latin typeface="Cambria Math" panose="02040503050406030204" pitchFamily="18" charset="0"/>
              </a:rPr>
              <a:t>0-1 tahun = 1/12 x dosis dewasa</a:t>
            </a:r>
          </a:p>
          <a:p>
            <a:r>
              <a:rPr lang="id-ID" sz="2200" b="1" dirty="0">
                <a:latin typeface="Cambria Math" panose="02040503050406030204" pitchFamily="18" charset="0"/>
              </a:rPr>
              <a:t>1-2 tahun = 1/8 x dosis dewasa</a:t>
            </a:r>
          </a:p>
          <a:p>
            <a:r>
              <a:rPr lang="id-ID" sz="2200" b="1" dirty="0">
                <a:latin typeface="Cambria Math" panose="02040503050406030204" pitchFamily="18" charset="0"/>
              </a:rPr>
              <a:t>2-3 tahun = 1/6 x dosis dewasa</a:t>
            </a:r>
          </a:p>
          <a:p>
            <a:r>
              <a:rPr lang="id-ID" sz="2200" b="1" dirty="0">
                <a:latin typeface="Cambria Math" panose="02040503050406030204" pitchFamily="18" charset="0"/>
              </a:rPr>
              <a:t>3-4 tahun = ¼ x dosis dewasa</a:t>
            </a:r>
          </a:p>
          <a:p>
            <a:r>
              <a:rPr lang="id-ID" sz="2200" b="1" dirty="0">
                <a:latin typeface="Cambria Math" panose="02040503050406030204" pitchFamily="18" charset="0"/>
              </a:rPr>
              <a:t>4-7 tahun = 1/3 x dosis dewasa</a:t>
            </a:r>
          </a:p>
          <a:p>
            <a:r>
              <a:rPr lang="id-ID" sz="2200" b="1" dirty="0">
                <a:latin typeface="Cambria Math" panose="02040503050406030204" pitchFamily="18" charset="0"/>
              </a:rPr>
              <a:t>7-14 tahun = ½ x dosis dewasa</a:t>
            </a:r>
          </a:p>
          <a:p>
            <a:r>
              <a:rPr lang="id-ID" sz="2200" b="1" dirty="0">
                <a:latin typeface="Cambria Math" panose="02040503050406030204" pitchFamily="18" charset="0"/>
              </a:rPr>
              <a:t>14-20 tahun = 2/3 x dosis dewasa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id-ID" b="0" dirty="0">
                <a:latin typeface="Cambria Math" panose="02040503050406030204" pitchFamily="18" charset="0"/>
              </a:rPr>
              <a:t>Rumus bastedo </a:t>
            </a:r>
          </a:p>
          <a:p>
            <a:endParaRPr lang="id-ID" b="0" dirty="0">
              <a:latin typeface="Cambria Math" panose="02040503050406030204" pitchFamily="18" charset="0"/>
            </a:endParaRPr>
          </a:p>
          <a:p>
            <a:pPr marL="0" indent="0">
              <a:buNone/>
            </a:pPr>
            <a:endParaRPr lang="id-ID" dirty="0">
              <a:latin typeface="Cambria Math" panose="02040503050406030204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id-ID" b="0" dirty="0">
              <a:latin typeface="Cambria Math" panose="02040503050406030204" pitchFamily="18" charset="0"/>
            </a:endParaRPr>
          </a:p>
          <a:p>
            <a:pPr marL="0" indent="0">
              <a:buNone/>
            </a:pPr>
            <a:endParaRPr lang="id-ID" dirty="0">
              <a:latin typeface="Cambria Math" panose="02040503050406030204" pitchFamily="18" charset="0"/>
            </a:endParaRPr>
          </a:p>
          <a:p>
            <a:pPr marL="0" indent="0">
              <a:buNone/>
            </a:pPr>
            <a:endParaRPr lang="id-ID" b="0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83527" y="5634980"/>
                <a:ext cx="5235053" cy="750628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d-ID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𝒅𝒐𝒔𝒊𝒔</m:t>
                      </m:r>
                      <m:r>
                        <a:rPr lang="id-ID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d-ID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d-ID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d-ID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id-ID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a:rPr lang="id-ID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𝒕𝒂𝒉𝒖𝒏</m:t>
                          </m:r>
                          <m:r>
                            <a:rPr lang="id-ID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id-ID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𝟐𝟒</m:t>
                          </m:r>
                        </m:den>
                      </m:f>
                      <m:r>
                        <a:rPr lang="id-ID" sz="24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id-ID" sz="24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d-ID" sz="24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𝑫𝒐𝒔𝒊𝒔</m:t>
                      </m:r>
                      <m:r>
                        <a:rPr lang="id-ID" sz="24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d-ID" sz="24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𝒅𝒆𝒘𝒂𝒔𝒂</m:t>
                      </m:r>
                    </m:oMath>
                  </m:oMathPara>
                </a14:m>
                <a:endParaRPr lang="id-ID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27" y="5634980"/>
                <a:ext cx="5235053" cy="75062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22681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id-ID" dirty="0"/>
              <a:t>Rumus Thremich-Fier (Jerman)</a:t>
            </a:r>
          </a:p>
          <a:p>
            <a:pPr marL="514350" indent="-514350">
              <a:buFont typeface="+mj-lt"/>
              <a:buAutoNum type="arabicPeriod"/>
            </a:pPr>
            <a:endParaRPr lang="id-ID" dirty="0"/>
          </a:p>
          <a:p>
            <a:pPr marL="514350" indent="-514350">
              <a:buFont typeface="+mj-lt"/>
              <a:buAutoNum type="arabicPeriod"/>
            </a:pPr>
            <a:endParaRPr lang="id-ID" dirty="0"/>
          </a:p>
          <a:p>
            <a:pPr marL="514350" indent="-514350">
              <a:buFont typeface="+mj-lt"/>
              <a:buAutoNum type="arabicPeriod"/>
            </a:pPr>
            <a:r>
              <a:rPr lang="id-ID" dirty="0"/>
              <a:t>Rumus Black (Belanda)</a:t>
            </a:r>
          </a:p>
          <a:p>
            <a:pPr marL="514350" indent="-514350">
              <a:buFont typeface="+mj-lt"/>
              <a:buAutoNum type="arabicPeriod"/>
            </a:pPr>
            <a:endParaRPr lang="id-ID" dirty="0"/>
          </a:p>
          <a:p>
            <a:pPr marL="514350" indent="-514350">
              <a:buFont typeface="+mj-lt"/>
              <a:buAutoNum type="arabicPeriod"/>
            </a:pPr>
            <a:endParaRPr lang="id-ID" dirty="0"/>
          </a:p>
          <a:p>
            <a:pPr marL="514350" indent="-514350">
              <a:buFont typeface="+mj-lt"/>
              <a:buAutoNum type="arabicPeriod"/>
            </a:pPr>
            <a:r>
              <a:rPr lang="id-ID" dirty="0"/>
              <a:t>Rumus Juncker &amp; Glaubius (panduan umur dan berat badan)</a:t>
            </a:r>
          </a:p>
          <a:p>
            <a:pPr marL="0" indent="0">
              <a:buNone/>
            </a:pPr>
            <a:r>
              <a:rPr lang="id-ID" dirty="0"/>
              <a:t>	Dosis = % x dosis dewasa</a:t>
            </a:r>
          </a:p>
          <a:p>
            <a:pPr marL="0" indent="0">
              <a:buNone/>
            </a:pPr>
            <a:endParaRPr lang="id-ID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60779" y="433364"/>
            <a:ext cx="7841776" cy="72669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id-ID" sz="3200" dirty="0"/>
              <a:t>Rumus Perhitungan dosis Berdasarkan berat badan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270381" y="2386813"/>
                <a:ext cx="7464187" cy="750628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d-ID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𝒅𝒐𝒔𝒊𝒔</m:t>
                      </m:r>
                      <m:r>
                        <a:rPr lang="id-ID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d-ID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d-ID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d-ID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𝒃𝒆𝒓𝒂𝒕</m:t>
                          </m:r>
                          <m:r>
                            <a:rPr lang="id-ID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d-ID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𝒃𝒂𝒅𝒂𝒏</m:t>
                          </m:r>
                          <m:r>
                            <a:rPr lang="id-ID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d-ID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𝒂𝒏𝒂𝒌</m:t>
                          </m:r>
                          <m:r>
                            <a:rPr lang="id-ID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a:rPr lang="id-ID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𝒌𝒈</m:t>
                          </m:r>
                          <m:r>
                            <a:rPr lang="id-ID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id-ID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𝟕𝟎</m:t>
                          </m:r>
                        </m:den>
                      </m:f>
                      <m:r>
                        <a:rPr lang="id-ID" sz="24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id-ID" sz="24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d-ID" sz="24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𝑫𝒐𝒔𝒊𝒔</m:t>
                      </m:r>
                      <m:r>
                        <a:rPr lang="id-ID" sz="24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d-ID" sz="24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𝒅𝒆𝒘𝒂𝒔𝒂</m:t>
                      </m:r>
                    </m:oMath>
                  </m:oMathPara>
                </a14:m>
                <a:endParaRPr lang="id-ID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0381" y="2386813"/>
                <a:ext cx="7464187" cy="75062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270381" y="3803006"/>
                <a:ext cx="7464187" cy="750628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d-ID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𝒅𝒐𝒔𝒊𝒔</m:t>
                      </m:r>
                      <m:r>
                        <a:rPr lang="id-ID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d-ID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d-ID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d-ID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𝒃𝒆𝒓𝒂𝒕</m:t>
                          </m:r>
                          <m:r>
                            <a:rPr lang="id-ID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d-ID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𝒃𝒂𝒅𝒂𝒏</m:t>
                          </m:r>
                          <m:r>
                            <a:rPr lang="id-ID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d-ID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𝒂𝒏𝒂𝒌</m:t>
                          </m:r>
                          <m:r>
                            <a:rPr lang="id-ID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a:rPr lang="id-ID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𝒌𝒈</m:t>
                          </m:r>
                          <m:r>
                            <a:rPr lang="id-ID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id-ID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𝟔𝟐</m:t>
                          </m:r>
                        </m:den>
                      </m:f>
                      <m:r>
                        <a:rPr lang="id-ID" sz="24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id-ID" sz="24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d-ID" sz="24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𝑫𝒐𝒔𝒊𝒔</m:t>
                      </m:r>
                      <m:r>
                        <a:rPr lang="id-ID" sz="24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d-ID" sz="24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𝒅𝒆𝒘𝒂𝒔𝒂</m:t>
                      </m:r>
                    </m:oMath>
                  </m:oMathPara>
                </a14:m>
                <a:endParaRPr lang="id-ID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0381" y="3803006"/>
                <a:ext cx="7464187" cy="75062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75402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id-ID" dirty="0"/>
              <a:t>Rumus dari kumpulan kuliah farmakologi UI</a:t>
            </a:r>
          </a:p>
          <a:p>
            <a:pPr marL="514350" indent="-514350">
              <a:buFont typeface="+mj-lt"/>
              <a:buAutoNum type="arabicPeriod"/>
            </a:pPr>
            <a:endParaRPr lang="id-ID" dirty="0"/>
          </a:p>
          <a:p>
            <a:pPr marL="514350" indent="-514350">
              <a:buFont typeface="+mj-lt"/>
              <a:buAutoNum type="arabicPeriod"/>
            </a:pPr>
            <a:endParaRPr lang="id-ID" dirty="0"/>
          </a:p>
          <a:p>
            <a:pPr marL="514350" indent="-514350">
              <a:buFont typeface="+mj-lt"/>
              <a:buAutoNum type="arabicPeriod"/>
            </a:pPr>
            <a:r>
              <a:rPr lang="id-ID" dirty="0"/>
              <a:t>Rumus Catzel</a:t>
            </a:r>
          </a:p>
          <a:p>
            <a:pPr marL="514350" indent="-514350">
              <a:buFont typeface="+mj-lt"/>
              <a:buAutoNum type="arabicPeriod"/>
            </a:pPr>
            <a:endParaRPr lang="id-ID" dirty="0"/>
          </a:p>
          <a:p>
            <a:pPr marL="514350" indent="-514350">
              <a:buFont typeface="+mj-lt"/>
              <a:buAutoNum type="arabicPeriod"/>
            </a:pPr>
            <a:endParaRPr lang="id-ID" dirty="0"/>
          </a:p>
          <a:p>
            <a:pPr marL="0" indent="0">
              <a:buNone/>
            </a:pPr>
            <a:endParaRPr lang="id-ID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60779" y="433364"/>
            <a:ext cx="7841776" cy="72669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id-ID" sz="3200" dirty="0"/>
              <a:t>Rumus Perhitungan dosis Berdasarkan LPT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270381" y="2386813"/>
                <a:ext cx="8146574" cy="750628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d-ID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𝒅𝒐𝒔𝒊𝒔</m:t>
                      </m:r>
                      <m:r>
                        <a:rPr lang="id-ID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d-ID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d-ID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d-ID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𝒍𝒖𝒂𝒔</m:t>
                          </m:r>
                          <m:r>
                            <a:rPr lang="id-ID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d-ID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𝒑𝒆𝒓𝒎𝒖𝒌𝒂𝒂𝒏</m:t>
                          </m:r>
                          <m:r>
                            <a:rPr lang="id-ID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d-ID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𝒃𝒂𝒅𝒂𝒏</m:t>
                          </m:r>
                          <m:r>
                            <a:rPr lang="id-ID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d-ID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𝒂𝒏𝒂𝒌</m:t>
                          </m:r>
                        </m:num>
                        <m:den>
                          <m:r>
                            <a:rPr lang="id-ID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id-ID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d-ID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𝟕𝟓</m:t>
                          </m:r>
                        </m:den>
                      </m:f>
                      <m:r>
                        <a:rPr lang="id-ID" sz="24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id-ID" sz="24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d-ID" sz="24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𝑫𝒐𝒔𝒊𝒔</m:t>
                      </m:r>
                      <m:r>
                        <a:rPr lang="id-ID" sz="24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d-ID" sz="24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𝒅𝒆𝒘𝒂𝒔𝒂</m:t>
                      </m:r>
                    </m:oMath>
                  </m:oMathPara>
                </a14:m>
                <a:endParaRPr lang="id-ID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0381" y="2386813"/>
                <a:ext cx="8146574" cy="75062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270380" y="3803006"/>
                <a:ext cx="8910849" cy="750628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d-ID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𝒅𝒐𝒔𝒊𝒔</m:t>
                      </m:r>
                      <m:r>
                        <a:rPr lang="id-ID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d-ID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d-ID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d-ID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𝑳𝒖𝒂𝒔</m:t>
                          </m:r>
                          <m:r>
                            <a:rPr lang="id-ID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d-ID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𝒑𝒆𝒓𝒎𝒖𝒌𝒂𝒂𝒏</m:t>
                          </m:r>
                          <m:r>
                            <a:rPr lang="id-ID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d-ID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𝒕𝒖𝒃𝒖𝒉</m:t>
                          </m:r>
                          <m:r>
                            <a:rPr lang="id-ID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d-ID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𝒂𝒏𝒂𝒌</m:t>
                          </m:r>
                        </m:num>
                        <m:den>
                          <m:r>
                            <a:rPr lang="id-ID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𝒍𝒖𝒂𝒔</m:t>
                          </m:r>
                          <m:r>
                            <a:rPr lang="id-ID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d-ID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𝒑𝒆𝒓𝒎𝒖𝒌𝒂𝒂𝒏</m:t>
                          </m:r>
                          <m:r>
                            <a:rPr lang="id-ID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d-ID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𝒕𝒖𝒃𝒖𝒉</m:t>
                          </m:r>
                          <m:r>
                            <a:rPr lang="id-ID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d-ID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𝒅𝒆𝒘𝒂𝒔𝒂</m:t>
                          </m:r>
                        </m:den>
                      </m:f>
                      <m:r>
                        <a:rPr lang="id-ID" sz="24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id-ID" sz="24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d-ID" sz="24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𝑫𝒐𝒔𝒊𝒔</m:t>
                      </m:r>
                      <m:r>
                        <a:rPr lang="id-ID" sz="24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d-ID" sz="24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𝒅𝒆𝒘𝒂𝒔𝒂</m:t>
                      </m:r>
                    </m:oMath>
                  </m:oMathPara>
                </a14:m>
                <a:endParaRPr lang="id-ID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0380" y="3803006"/>
                <a:ext cx="8910849" cy="75062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27277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EA741-8F5A-8ACA-8EEC-E925A47C9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974" y="365126"/>
            <a:ext cx="3143865" cy="82532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 err="1"/>
              <a:t>Contoh</a:t>
            </a:r>
            <a:r>
              <a:rPr lang="en-US" b="1" dirty="0"/>
              <a:t> </a:t>
            </a:r>
            <a:r>
              <a:rPr lang="en-US" b="1" dirty="0" err="1"/>
              <a:t>Soal</a:t>
            </a:r>
            <a:endParaRPr lang="en-ID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7BD42D-C7C0-285E-916C-EEADDEF52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6161"/>
            <a:ext cx="5479026" cy="341275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b="1" dirty="0"/>
              <a:t>R/</a:t>
            </a:r>
            <a:r>
              <a:rPr lang="en-US" b="1" dirty="0" err="1"/>
              <a:t>Atropin</a:t>
            </a:r>
            <a:r>
              <a:rPr lang="en-US" b="1" dirty="0"/>
              <a:t> </a:t>
            </a:r>
            <a:r>
              <a:rPr lang="en-US" b="1" dirty="0" err="1"/>
              <a:t>Sulf</a:t>
            </a:r>
            <a:r>
              <a:rPr lang="en-US" b="1" dirty="0"/>
              <a:t>. 0,5 mg</a:t>
            </a:r>
          </a:p>
          <a:p>
            <a:pPr marL="0" indent="0">
              <a:buNone/>
            </a:pPr>
            <a:r>
              <a:rPr lang="en-US" b="1" dirty="0"/>
              <a:t>   </a:t>
            </a:r>
            <a:r>
              <a:rPr lang="en-US" b="1" dirty="0" err="1"/>
              <a:t>Bellad</a:t>
            </a:r>
            <a:r>
              <a:rPr lang="en-US" b="1" dirty="0"/>
              <a:t>. </a:t>
            </a:r>
            <a:r>
              <a:rPr lang="en-US" b="1" dirty="0" err="1"/>
              <a:t>Extr</a:t>
            </a:r>
            <a:r>
              <a:rPr lang="en-US" b="1" dirty="0"/>
              <a:t>   15 mg</a:t>
            </a:r>
          </a:p>
          <a:p>
            <a:pPr marL="0" indent="0">
              <a:buNone/>
            </a:pPr>
            <a:r>
              <a:rPr lang="en-US" b="1" dirty="0"/>
              <a:t>   </a:t>
            </a:r>
            <a:r>
              <a:rPr lang="en-US" b="1" dirty="0" err="1"/>
              <a:t>Lactosa</a:t>
            </a:r>
            <a:r>
              <a:rPr lang="en-US" b="1" dirty="0"/>
              <a:t> </a:t>
            </a:r>
            <a:r>
              <a:rPr lang="en-US" b="1" dirty="0" err="1"/>
              <a:t>q.s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   </a:t>
            </a:r>
            <a:r>
              <a:rPr lang="en-US" b="1" dirty="0" err="1"/>
              <a:t>m.f.pulv.dtd.No.X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   </a:t>
            </a:r>
            <a:r>
              <a:rPr lang="en-US" b="1" dirty="0" err="1"/>
              <a:t>S.t.dd.p.I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   Pro: Tn Hamid </a:t>
            </a:r>
            <a:endParaRPr lang="en-ID" b="1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F80E8AE-0211-38C2-46F8-C0647E54A179}"/>
              </a:ext>
            </a:extLst>
          </p:cNvPr>
          <p:cNvSpPr/>
          <p:nvPr/>
        </p:nvSpPr>
        <p:spPr>
          <a:xfrm>
            <a:off x="7401232" y="2759420"/>
            <a:ext cx="3792794" cy="105998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DM </a:t>
            </a:r>
            <a:r>
              <a:rPr lang="en-US" sz="2400" b="1" dirty="0">
                <a:sym typeface="Wingdings" panose="05000000000000000000" pitchFamily="2" charset="2"/>
              </a:rPr>
              <a:t> 1 mg/3mg</a:t>
            </a:r>
          </a:p>
          <a:p>
            <a:pPr algn="ctr"/>
            <a:r>
              <a:rPr lang="en-US" sz="2400" b="1" dirty="0">
                <a:sym typeface="Wingdings" panose="05000000000000000000" pitchFamily="2" charset="2"/>
              </a:rPr>
              <a:t>DM  20mg/80 mg</a:t>
            </a:r>
            <a:endParaRPr lang="en-ID" sz="2400" b="1" dirty="0"/>
          </a:p>
        </p:txBody>
      </p:sp>
    </p:spTree>
    <p:extLst>
      <p:ext uri="{BB962C8B-B14F-4D97-AF65-F5344CB8AC3E}">
        <p14:creationId xmlns:p14="http://schemas.microsoft.com/office/powerpoint/2010/main" val="22655548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677" y="350377"/>
            <a:ext cx="3613355" cy="97697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/>
              <a:t>Penyelesaian</a:t>
            </a:r>
            <a:endParaRPr lang="id-ID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E29C2735-E337-4E5C-264E-ACDD16C6366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4685" y="1784555"/>
                <a:ext cx="10749116" cy="3882820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400" dirty="0"/>
                  <a:t>Dosis </a:t>
                </a:r>
                <a:r>
                  <a:rPr lang="en-US" sz="2400" dirty="0" err="1"/>
                  <a:t>maksimum</a:t>
                </a:r>
                <a:r>
                  <a:rPr lang="en-US" sz="2400" dirty="0"/>
                  <a:t> atropine </a:t>
                </a:r>
                <a:r>
                  <a:rPr lang="en-US" sz="2400" dirty="0" err="1"/>
                  <a:t>sulfat</a:t>
                </a:r>
                <a:endParaRPr lang="en-US" sz="2400" dirty="0"/>
              </a:p>
              <a:p>
                <a:pPr marL="342900" indent="-342900">
                  <a:buFont typeface="+mj-lt"/>
                  <a:buAutoNum type="alphaLcPeriod"/>
                </a:pPr>
                <a:r>
                  <a:rPr lang="en-US" sz="2400" dirty="0" err="1"/>
                  <a:t>Dosis</a:t>
                </a:r>
                <a:r>
                  <a:rPr lang="en-US" sz="2400" dirty="0"/>
                  <a:t> atropine </a:t>
                </a:r>
                <a:r>
                  <a:rPr lang="en-US" sz="2400" dirty="0" err="1"/>
                  <a:t>sulfat</a:t>
                </a:r>
                <a:r>
                  <a:rPr lang="en-US" sz="2400" dirty="0"/>
                  <a:t> 1 kali : 0,5 mg (&lt; DM 1 kali 1 mg)</a:t>
                </a:r>
              </a:p>
              <a:p>
                <a:pPr marL="342900" indent="-342900">
                  <a:buFont typeface="+mj-lt"/>
                  <a:buAutoNum type="alphaLcPeriod"/>
                </a:pPr>
                <a:r>
                  <a:rPr lang="en-US" sz="2400" dirty="0" err="1"/>
                  <a:t>Dosis</a:t>
                </a:r>
                <a:r>
                  <a:rPr lang="en-US" sz="2400" dirty="0"/>
                  <a:t> atropine </a:t>
                </a:r>
                <a:r>
                  <a:rPr lang="en-US" sz="2400" dirty="0" err="1"/>
                  <a:t>sulfat</a:t>
                </a:r>
                <a:r>
                  <a:rPr lang="en-US" sz="2400" dirty="0"/>
                  <a:t> 1 </a:t>
                </a:r>
                <a:r>
                  <a:rPr lang="en-US" sz="2400" dirty="0" err="1"/>
                  <a:t>hari</a:t>
                </a:r>
                <a:r>
                  <a:rPr lang="en-US" sz="2400" dirty="0"/>
                  <a:t> : 3 x 0,5 mg = 1,5 mg (&lt; DM 1 </a:t>
                </a:r>
                <a:r>
                  <a:rPr lang="en-US" sz="2400" dirty="0" err="1"/>
                  <a:t>hari</a:t>
                </a:r>
                <a:r>
                  <a:rPr lang="en-US" sz="2400" dirty="0"/>
                  <a:t> 3 mg)</a:t>
                </a:r>
              </a:p>
              <a:p>
                <a:pPr marL="0" indent="0">
                  <a:buNone/>
                </a:pPr>
                <a:r>
                  <a:rPr lang="en-US" sz="2400" dirty="0" err="1"/>
                  <a:t>Persentase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dosis</a:t>
                </a:r>
                <a:r>
                  <a:rPr lang="en-US" sz="2400" dirty="0"/>
                  <a:t> atropine </a:t>
                </a:r>
                <a:r>
                  <a:rPr lang="en-US" sz="2400" dirty="0" err="1"/>
                  <a:t>sulfat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terhadap</a:t>
                </a:r>
                <a:r>
                  <a:rPr lang="en-US" sz="2400" dirty="0"/>
                  <a:t> DM-</a:t>
                </a:r>
                <a:r>
                  <a:rPr lang="en-US" sz="2400" dirty="0" err="1"/>
                  <a:t>nya</a:t>
                </a:r>
                <a:r>
                  <a:rPr lang="en-US" sz="2400" dirty="0"/>
                  <a:t> :</a:t>
                </a:r>
              </a:p>
              <a:p>
                <a:pPr marL="457200" indent="-457200">
                  <a:buFont typeface="+mj-lt"/>
                  <a:buAutoNum type="arabicParenR"/>
                </a:pPr>
                <a:r>
                  <a:rPr lang="en-US" sz="2200" dirty="0" err="1"/>
                  <a:t>Dosis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sekal</a:t>
                </a:r>
                <a:r>
                  <a:rPr lang="en-US" sz="2400" dirty="0" err="1"/>
                  <a:t>i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𝟏𝟎𝟎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%=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𝟓𝟎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% −→</m:t>
                    </m:r>
                    <m:f>
                      <m:f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𝒃𝒂𝒈𝒊𝒂𝒏</m:t>
                    </m:r>
                  </m:oMath>
                </a14:m>
                <a:endParaRPr lang="en-US" sz="2400" b="1" dirty="0"/>
              </a:p>
              <a:p>
                <a:pPr marL="0" indent="0">
                  <a:buNone/>
                </a:pPr>
                <a:endParaRPr lang="en-US" sz="2200" dirty="0"/>
              </a:p>
              <a:p>
                <a:pPr marL="457200" indent="-457200">
                  <a:buFont typeface="+mj-lt"/>
                  <a:buAutoNum type="arabicParenR" startAt="2"/>
                </a:pPr>
                <a:r>
                  <a:rPr lang="en-US" sz="2200" dirty="0" err="1"/>
                  <a:t>Dosis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sehari</a:t>
                </a:r>
                <a:r>
                  <a:rPr lang="en-US" sz="2200" dirty="0"/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𝟏𝟎𝟎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%=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𝟓𝟎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% −→</m:t>
                    </m:r>
                    <m:f>
                      <m:f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𝒃𝒂𝒈𝒊𝒂𝒏</m:t>
                    </m:r>
                  </m:oMath>
                </a14:m>
                <a:endParaRPr lang="en-US" sz="2400" b="1" dirty="0"/>
              </a:p>
              <a:p>
                <a:pPr algn="ctr"/>
                <a:endParaRPr lang="en-ID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E29C2735-E337-4E5C-264E-ACDD16C636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4685" y="1784555"/>
                <a:ext cx="10749116" cy="3882820"/>
              </a:xfrm>
              <a:prstGeom prst="roundRect">
                <a:avLst/>
              </a:prstGeom>
              <a:blipFill>
                <a:blip r:embed="rId2"/>
                <a:stretch>
                  <a:fillRect t="-2821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923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677" y="350377"/>
            <a:ext cx="3613355" cy="97697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/>
              <a:t>Penyelesaian</a:t>
            </a:r>
            <a:endParaRPr lang="id-ID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E29C2735-E337-4E5C-264E-ACDD16C6366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35858" y="1681316"/>
                <a:ext cx="11120283" cy="4395019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400" dirty="0"/>
                  <a:t>Dosis </a:t>
                </a:r>
                <a:r>
                  <a:rPr lang="en-US" sz="2400" dirty="0" err="1"/>
                  <a:t>maksimum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ekstrak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beladona</a:t>
                </a:r>
                <a:endParaRPr lang="en-US" sz="2400" dirty="0"/>
              </a:p>
              <a:p>
                <a:pPr marL="342900" indent="-342900">
                  <a:buFont typeface="+mj-lt"/>
                  <a:buAutoNum type="alphaLcPeriod"/>
                </a:pPr>
                <a:r>
                  <a:rPr lang="en-US" sz="2400" dirty="0" err="1"/>
                  <a:t>Dosis</a:t>
                </a:r>
                <a:r>
                  <a:rPr lang="en-US" sz="2400" dirty="0"/>
                  <a:t> </a:t>
                </a:r>
                <a:r>
                  <a:rPr lang="en-US" sz="2400" dirty="0" err="1"/>
                  <a:t>ekstrak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beladona</a:t>
                </a:r>
                <a:r>
                  <a:rPr lang="en-US" sz="2400" dirty="0"/>
                  <a:t> 1 kali : 15 mg (&lt; DM 1 kali 20 mg)</a:t>
                </a:r>
              </a:p>
              <a:p>
                <a:pPr marL="342900" indent="-342900">
                  <a:buFont typeface="+mj-lt"/>
                  <a:buAutoNum type="alphaLcPeriod"/>
                </a:pPr>
                <a:r>
                  <a:rPr lang="en-US" sz="2400" dirty="0" err="1"/>
                  <a:t>Dosis</a:t>
                </a:r>
                <a:r>
                  <a:rPr lang="en-US" sz="2400" dirty="0"/>
                  <a:t> </a:t>
                </a:r>
                <a:r>
                  <a:rPr lang="en-US" sz="2400" dirty="0" err="1"/>
                  <a:t>ekstrak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beladona</a:t>
                </a:r>
                <a:r>
                  <a:rPr lang="en-US" sz="2400" dirty="0"/>
                  <a:t> 1 </a:t>
                </a:r>
                <a:r>
                  <a:rPr lang="en-US" sz="2400" dirty="0" err="1"/>
                  <a:t>hari</a:t>
                </a:r>
                <a:r>
                  <a:rPr lang="en-US" sz="2400" dirty="0"/>
                  <a:t> : 3 x 15 mg = 45 mg (&lt; DM 1 </a:t>
                </a:r>
                <a:r>
                  <a:rPr lang="en-US" sz="2400" dirty="0" err="1"/>
                  <a:t>hari</a:t>
                </a:r>
                <a:r>
                  <a:rPr lang="en-US" sz="2400" dirty="0"/>
                  <a:t> 80 mg)</a:t>
                </a:r>
              </a:p>
              <a:p>
                <a:pPr marL="0" indent="0">
                  <a:buNone/>
                </a:pPr>
                <a:r>
                  <a:rPr lang="en-US" sz="2400" dirty="0" err="1"/>
                  <a:t>Persentase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dosis</a:t>
                </a:r>
                <a:r>
                  <a:rPr lang="en-US" sz="2400" dirty="0"/>
                  <a:t> atropine </a:t>
                </a:r>
                <a:r>
                  <a:rPr lang="en-US" sz="2400" dirty="0" err="1"/>
                  <a:t>sulfat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terhadap</a:t>
                </a:r>
                <a:r>
                  <a:rPr lang="en-US" sz="2400" dirty="0"/>
                  <a:t> DM-</a:t>
                </a:r>
                <a:r>
                  <a:rPr lang="en-US" sz="2400" dirty="0" err="1"/>
                  <a:t>nya</a:t>
                </a:r>
                <a:r>
                  <a:rPr lang="en-US" sz="2400" dirty="0"/>
                  <a:t> :</a:t>
                </a:r>
              </a:p>
              <a:p>
                <a:pPr marL="457200" indent="-457200">
                  <a:buFont typeface="+mj-lt"/>
                  <a:buAutoNum type="arabicParenR"/>
                </a:pPr>
                <a:r>
                  <a:rPr lang="en-US" sz="2200" dirty="0" err="1"/>
                  <a:t>Dosis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sekal</a:t>
                </a:r>
                <a:r>
                  <a:rPr lang="en-US" sz="2400" dirty="0" err="1"/>
                  <a:t>i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𝟏𝟓</m:t>
                        </m:r>
                      </m:num>
                      <m:den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𝟐𝟎</m:t>
                        </m:r>
                      </m:den>
                    </m:f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𝟏𝟎𝟎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%=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𝟕𝟓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% −→</m:t>
                    </m:r>
                    <m:f>
                      <m:f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𝟏𝟓</m:t>
                        </m:r>
                      </m:num>
                      <m:den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𝟐𝟎</m:t>
                        </m:r>
                      </m:den>
                    </m:f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𝒃𝒂𝒈𝒊𝒂𝒏</m:t>
                    </m:r>
                  </m:oMath>
                </a14:m>
                <a:endParaRPr lang="en-US" sz="2400" b="1" dirty="0"/>
              </a:p>
              <a:p>
                <a:pPr marL="0" indent="0">
                  <a:buNone/>
                </a:pPr>
                <a:endParaRPr lang="en-US" sz="2200" dirty="0"/>
              </a:p>
              <a:p>
                <a:pPr marL="457200" indent="-457200">
                  <a:buFont typeface="+mj-lt"/>
                  <a:buAutoNum type="arabicParenR" startAt="2"/>
                </a:pPr>
                <a:r>
                  <a:rPr lang="en-US" sz="2200" dirty="0" err="1"/>
                  <a:t>Dosis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sehari</a:t>
                </a:r>
                <a:r>
                  <a:rPr lang="en-US" sz="2200" dirty="0"/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𝟏𝟓</m:t>
                        </m:r>
                      </m:num>
                      <m:den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𝟖𝟎</m:t>
                        </m:r>
                      </m:den>
                    </m:f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𝟏𝟎𝟎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%=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𝟓𝟔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𝟐𝟓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% −→</m:t>
                    </m:r>
                    <m:f>
                      <m:f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𝟏𝟓</m:t>
                        </m:r>
                      </m:num>
                      <m:den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𝟖𝟎</m:t>
                        </m:r>
                      </m:den>
                    </m:f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𝟏𝟔</m:t>
                        </m:r>
                      </m:den>
                    </m:f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𝒃𝒂𝒈𝒊𝒂𝒏</m:t>
                    </m:r>
                  </m:oMath>
                </a14:m>
                <a:endParaRPr lang="en-US" sz="2400" b="1" dirty="0"/>
              </a:p>
              <a:p>
                <a:pPr algn="ctr"/>
                <a:endParaRPr lang="en-ID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E29C2735-E337-4E5C-264E-ACDD16C636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5858" y="1681316"/>
                <a:ext cx="11120283" cy="439501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87664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677" y="350377"/>
            <a:ext cx="3613355" cy="97697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/>
              <a:t>Penyelesaian</a:t>
            </a:r>
            <a:endParaRPr lang="id-ID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9C2735-E337-4E5C-264E-ACDD16C63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858" y="1681316"/>
            <a:ext cx="11120283" cy="439501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err="1"/>
              <a:t>Dosis</a:t>
            </a:r>
            <a:r>
              <a:rPr lang="en-US" sz="2400" dirty="0"/>
              <a:t> </a:t>
            </a:r>
            <a:r>
              <a:rPr lang="en-US" sz="2400" dirty="0" err="1"/>
              <a:t>maksimal</a:t>
            </a:r>
            <a:r>
              <a:rPr lang="en-US" sz="2400" dirty="0"/>
              <a:t> </a:t>
            </a:r>
            <a:r>
              <a:rPr lang="en-US" sz="2400" dirty="0" err="1"/>
              <a:t>gabungan</a:t>
            </a:r>
            <a:endParaRPr lang="en-US" sz="2400" dirty="0"/>
          </a:p>
          <a:p>
            <a:pPr marL="342900" indent="-342900">
              <a:buFont typeface="+mj-lt"/>
              <a:buAutoNum type="alphaLcPeriod"/>
            </a:pPr>
            <a:r>
              <a:rPr lang="en-US" sz="2400" dirty="0"/>
              <a:t>% </a:t>
            </a:r>
            <a:r>
              <a:rPr lang="en-US" sz="2400" dirty="0" err="1"/>
              <a:t>dosis</a:t>
            </a:r>
            <a:r>
              <a:rPr lang="en-US" sz="2400" dirty="0"/>
              <a:t> 1 kali : 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b="1" dirty="0"/>
              <a:t>50% + 75% = 125% (&gt; 100 %)</a:t>
            </a:r>
          </a:p>
          <a:p>
            <a:pPr marL="457200" indent="-457200">
              <a:buFont typeface="+mj-lt"/>
              <a:buAutoNum type="alphaLcPeriod" startAt="2"/>
            </a:pPr>
            <a:r>
              <a:rPr lang="en-US" sz="2400" dirty="0"/>
              <a:t>% </a:t>
            </a:r>
            <a:r>
              <a:rPr lang="en-US" sz="2400" dirty="0" err="1"/>
              <a:t>dosis</a:t>
            </a:r>
            <a:r>
              <a:rPr lang="en-US" sz="2400" dirty="0"/>
              <a:t> 1 </a:t>
            </a:r>
            <a:r>
              <a:rPr lang="en-US" sz="2400" dirty="0" err="1"/>
              <a:t>hari</a:t>
            </a:r>
            <a:r>
              <a:rPr lang="en-US" sz="2400" dirty="0"/>
              <a:t> :</a:t>
            </a:r>
          </a:p>
          <a:p>
            <a:pPr marL="0" indent="0">
              <a:buNone/>
            </a:pPr>
            <a:r>
              <a:rPr lang="en-US" sz="2400" dirty="0"/>
              <a:t> 	</a:t>
            </a:r>
            <a:r>
              <a:rPr lang="en-US" sz="2400" b="1" dirty="0"/>
              <a:t>50% + 56,25% =106,25 (&gt;100%) </a:t>
            </a:r>
          </a:p>
          <a:p>
            <a:pPr marL="0" indent="0">
              <a:buNone/>
            </a:pPr>
            <a:r>
              <a:rPr lang="en-US" sz="2400" b="1" dirty="0"/>
              <a:t>Jadi DOSIS MAKSIMAL </a:t>
            </a:r>
            <a:r>
              <a:rPr lang="en-US" sz="2400" b="1" dirty="0" err="1"/>
              <a:t>gabungan</a:t>
            </a:r>
            <a:r>
              <a:rPr lang="en-US" sz="2400" b="1" dirty="0"/>
              <a:t> </a:t>
            </a:r>
            <a:r>
              <a:rPr lang="en-US" sz="2400" b="1" dirty="0" err="1"/>
              <a:t>melampaui</a:t>
            </a:r>
            <a:r>
              <a:rPr lang="en-US" sz="2400" b="1" dirty="0"/>
              <a:t> 100%</a:t>
            </a:r>
          </a:p>
          <a:p>
            <a:pPr marL="0" indent="0" algn="ctr">
              <a:buNone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522046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548D333F-49AF-41F3-B57A-F8D17D227F4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18942653-C7E6-45AC-AD3E-C54EB9FFF655}"/>
              </a:ext>
            </a:extLst>
          </p:cNvPr>
          <p:cNvCxnSpPr>
            <a:cxnSpLocks/>
          </p:cNvCxnSpPr>
          <p:nvPr/>
        </p:nvCxnSpPr>
        <p:spPr>
          <a:xfrm flipV="1">
            <a:off x="2466109" y="0"/>
            <a:ext cx="9725891" cy="6991927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等腰三角形 14">
            <a:extLst>
              <a:ext uri="{FF2B5EF4-FFF2-40B4-BE49-F238E27FC236}">
                <a16:creationId xmlns:a16="http://schemas.microsoft.com/office/drawing/2014/main" id="{3B1EA638-A413-4C0C-BAF3-A8FB2453E3CB}"/>
              </a:ext>
            </a:extLst>
          </p:cNvPr>
          <p:cNvSpPr/>
          <p:nvPr/>
        </p:nvSpPr>
        <p:spPr>
          <a:xfrm>
            <a:off x="2761672" y="87745"/>
            <a:ext cx="9430328" cy="6770255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六边形 12">
            <a:extLst>
              <a:ext uri="{FF2B5EF4-FFF2-40B4-BE49-F238E27FC236}">
                <a16:creationId xmlns:a16="http://schemas.microsoft.com/office/drawing/2014/main" id="{CD0105F0-3AFA-4BDB-ACF6-AF68D7CDD2B0}"/>
              </a:ext>
            </a:extLst>
          </p:cNvPr>
          <p:cNvSpPr/>
          <p:nvPr/>
        </p:nvSpPr>
        <p:spPr>
          <a:xfrm>
            <a:off x="707010" y="378691"/>
            <a:ext cx="10750699" cy="5103091"/>
          </a:xfrm>
          <a:prstGeom prst="hexagon">
            <a:avLst/>
          </a:prstGeom>
          <a:noFill/>
          <a:ln w="571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六边形 4">
            <a:extLst>
              <a:ext uri="{FF2B5EF4-FFF2-40B4-BE49-F238E27FC236}">
                <a16:creationId xmlns:a16="http://schemas.microsoft.com/office/drawing/2014/main" id="{C5061E8D-1A5A-4ED6-A704-4972B3DD10F9}"/>
              </a:ext>
            </a:extLst>
          </p:cNvPr>
          <p:cNvSpPr/>
          <p:nvPr/>
        </p:nvSpPr>
        <p:spPr>
          <a:xfrm>
            <a:off x="868218" y="517236"/>
            <a:ext cx="10437091" cy="4812145"/>
          </a:xfrm>
          <a:prstGeom prst="hexagon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3292F2D3-6890-4953-BA28-C1320AABA8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607" y="1162615"/>
            <a:ext cx="5695385" cy="5695385"/>
          </a:xfrm>
          <a:prstGeom prst="rect">
            <a:avLst/>
          </a:prstGeom>
        </p:spPr>
      </p:pic>
      <p:sp>
        <p:nvSpPr>
          <p:cNvPr id="22" name="矩形 21">
            <a:extLst>
              <a:ext uri="{FF2B5EF4-FFF2-40B4-BE49-F238E27FC236}">
                <a16:creationId xmlns:a16="http://schemas.microsoft.com/office/drawing/2014/main" id="{C4AC18A9-906C-46D8-BBF3-71FB2E9EDA98}"/>
              </a:ext>
            </a:extLst>
          </p:cNvPr>
          <p:cNvSpPr/>
          <p:nvPr/>
        </p:nvSpPr>
        <p:spPr>
          <a:xfrm>
            <a:off x="2373745" y="6858000"/>
            <a:ext cx="443346" cy="235527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D121380D-8FBA-42A8-9A9E-737E2A7DFC50}"/>
              </a:ext>
            </a:extLst>
          </p:cNvPr>
          <p:cNvSpPr/>
          <p:nvPr/>
        </p:nvSpPr>
        <p:spPr>
          <a:xfrm>
            <a:off x="2373745" y="504074"/>
            <a:ext cx="55321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altLang="zh-CN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S Chinese Medium" panose="020B0600000000000000" pitchFamily="34" charset="-122"/>
                <a:ea typeface="Noto Sans S Chinese Medium" panose="020B0600000000000000" pitchFamily="34" charset="-122"/>
                <a:cs typeface="Mongolian Baiti" panose="03000500000000000000" pitchFamily="66" charset="0"/>
                <a:sym typeface="微软雅黑" panose="020B0503020204020204" pitchFamily="34" charset="-122"/>
              </a:rPr>
              <a:t>Pokok Pembahasan</a:t>
            </a:r>
            <a:endParaRPr lang="zh-CN" altLang="en-US" sz="4000" dirty="0">
              <a:solidFill>
                <a:schemeClr val="tx1">
                  <a:lumMod val="85000"/>
                  <a:lumOff val="15000"/>
                </a:schemeClr>
              </a:solidFill>
              <a:latin typeface="Noto Sans S Chinese Medium" panose="020B0600000000000000" pitchFamily="34" charset="-122"/>
              <a:ea typeface="Noto Sans S Chinese Medium" panose="020B0600000000000000" pitchFamily="34" charset="-122"/>
              <a:cs typeface="Mongolian Baiti" panose="03000500000000000000" pitchFamily="66" charset="0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C32CDB1F-D486-468A-9AE3-59ABF7F79137}"/>
              </a:ext>
            </a:extLst>
          </p:cNvPr>
          <p:cNvSpPr txBox="1"/>
          <p:nvPr/>
        </p:nvSpPr>
        <p:spPr>
          <a:xfrm>
            <a:off x="3757435" y="1696527"/>
            <a:ext cx="2569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49911">
              <a:defRPr/>
            </a:pPr>
            <a:r>
              <a:rPr lang="id-ID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Definisi</a:t>
            </a:r>
            <a:endParaRPr kumimoji="1" lang="zh-CN" altLang="en-US" sz="2400" b="1" kern="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85C8D73A-6973-413C-8B99-6EF6ECB855CA}"/>
              </a:ext>
            </a:extLst>
          </p:cNvPr>
          <p:cNvSpPr txBox="1"/>
          <p:nvPr/>
        </p:nvSpPr>
        <p:spPr>
          <a:xfrm>
            <a:off x="3757435" y="2349101"/>
            <a:ext cx="34820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49911">
              <a:defRPr/>
            </a:pPr>
            <a:r>
              <a:rPr lang="id-ID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Ketentuan Umum Dosis</a:t>
            </a:r>
            <a:endParaRPr kumimoji="1" lang="zh-CN" altLang="en-US" sz="2400" b="1" kern="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4FF9986E-DAFF-4969-8BD2-2118E0B8FA7F}"/>
              </a:ext>
            </a:extLst>
          </p:cNvPr>
          <p:cNvSpPr txBox="1"/>
          <p:nvPr/>
        </p:nvSpPr>
        <p:spPr>
          <a:xfrm>
            <a:off x="3735281" y="3110871"/>
            <a:ext cx="31710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49911">
              <a:defRPr/>
            </a:pPr>
            <a:r>
              <a:rPr lang="id-ID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Macam-macam dosis</a:t>
            </a:r>
            <a:endParaRPr kumimoji="1" lang="zh-CN" altLang="en-US" sz="2400" b="1" kern="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61DA4F6B-A9A4-489D-9AAA-C74187A30CC6}"/>
              </a:ext>
            </a:extLst>
          </p:cNvPr>
          <p:cNvSpPr txBox="1"/>
          <p:nvPr/>
        </p:nvSpPr>
        <p:spPr>
          <a:xfrm>
            <a:off x="3757435" y="3973381"/>
            <a:ext cx="3438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49911">
              <a:defRPr/>
            </a:pPr>
            <a:r>
              <a:rPr lang="id-ID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Perhitungan dosis</a:t>
            </a:r>
            <a:endParaRPr kumimoji="1" lang="zh-CN" altLang="en-US" sz="2400" b="1" kern="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2ADE3D69-DAC1-472F-9FA9-F47849AEDFC0}"/>
              </a:ext>
            </a:extLst>
          </p:cNvPr>
          <p:cNvSpPr txBox="1"/>
          <p:nvPr/>
        </p:nvSpPr>
        <p:spPr>
          <a:xfrm>
            <a:off x="2761672" y="2377631"/>
            <a:ext cx="609122" cy="533287"/>
          </a:xfrm>
          <a:prstGeom prst="rect">
            <a:avLst/>
          </a:prstGeom>
          <a:noFill/>
        </p:spPr>
        <p:txBody>
          <a:bodyPr wrap="square" lIns="90105" tIns="45053" rIns="90105" bIns="45053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4A633612-A654-4559-896C-E9C0AE3B35AD}"/>
              </a:ext>
            </a:extLst>
          </p:cNvPr>
          <p:cNvSpPr txBox="1"/>
          <p:nvPr/>
        </p:nvSpPr>
        <p:spPr>
          <a:xfrm>
            <a:off x="2833137" y="1638011"/>
            <a:ext cx="621408" cy="533287"/>
          </a:xfrm>
          <a:prstGeom prst="rect">
            <a:avLst/>
          </a:prstGeom>
          <a:noFill/>
        </p:spPr>
        <p:txBody>
          <a:bodyPr wrap="square" lIns="90105" tIns="45053" rIns="90105" bIns="45053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DA511534-0A23-4ABC-A767-69EFB59136A3}"/>
              </a:ext>
            </a:extLst>
          </p:cNvPr>
          <p:cNvSpPr txBox="1"/>
          <p:nvPr/>
        </p:nvSpPr>
        <p:spPr>
          <a:xfrm>
            <a:off x="2807643" y="3100722"/>
            <a:ext cx="590650" cy="533287"/>
          </a:xfrm>
          <a:prstGeom prst="rect">
            <a:avLst/>
          </a:prstGeom>
          <a:noFill/>
        </p:spPr>
        <p:txBody>
          <a:bodyPr wrap="square" lIns="90105" tIns="45053" rIns="90105" bIns="45053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03</a:t>
            </a: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86019993-0677-49AE-A8D0-20B61D3D3A08}"/>
              </a:ext>
            </a:extLst>
          </p:cNvPr>
          <p:cNvSpPr txBox="1"/>
          <p:nvPr/>
        </p:nvSpPr>
        <p:spPr>
          <a:xfrm>
            <a:off x="2833137" y="3948407"/>
            <a:ext cx="590650" cy="533287"/>
          </a:xfrm>
          <a:prstGeom prst="rect">
            <a:avLst/>
          </a:prstGeom>
          <a:noFill/>
        </p:spPr>
        <p:txBody>
          <a:bodyPr wrap="square" lIns="90105" tIns="45053" rIns="90105" bIns="45053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2548292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14:gallery dir="l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41" grpId="0"/>
      <p:bldP spid="42" grpId="0"/>
      <p:bldP spid="43" grpId="0"/>
      <p:bldP spid="4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EA741-8F5A-8ACA-8EEC-E925A47C9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974" y="365126"/>
            <a:ext cx="3143865" cy="82532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 err="1"/>
              <a:t>Contoh</a:t>
            </a:r>
            <a:r>
              <a:rPr lang="en-US" b="1" dirty="0"/>
              <a:t> </a:t>
            </a:r>
            <a:r>
              <a:rPr lang="en-US" b="1" dirty="0" err="1"/>
              <a:t>Soal</a:t>
            </a:r>
            <a:endParaRPr lang="en-ID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7BD42D-C7C0-285E-916C-EEADDEF52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6161"/>
            <a:ext cx="5479026" cy="341275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R/Paracetamol  0,200 </a:t>
            </a:r>
          </a:p>
          <a:p>
            <a:pPr marL="0" indent="0">
              <a:buNone/>
            </a:pPr>
            <a:r>
              <a:rPr lang="en-US" b="1" dirty="0"/>
              <a:t>    </a:t>
            </a:r>
            <a:r>
              <a:rPr lang="en-US" b="1" dirty="0" err="1"/>
              <a:t>Coffein</a:t>
            </a:r>
            <a:r>
              <a:rPr lang="en-US" b="1" dirty="0"/>
              <a:t>          0,050 </a:t>
            </a:r>
          </a:p>
          <a:p>
            <a:pPr marL="0" indent="0">
              <a:buNone/>
            </a:pPr>
            <a:r>
              <a:rPr lang="en-US" b="1" dirty="0"/>
              <a:t>    CTM               0,002 </a:t>
            </a:r>
          </a:p>
          <a:p>
            <a:pPr marL="0" indent="0">
              <a:buNone/>
            </a:pPr>
            <a:r>
              <a:rPr lang="en-US" b="1" dirty="0"/>
              <a:t>    </a:t>
            </a:r>
            <a:r>
              <a:rPr lang="en-US" b="1" dirty="0" err="1"/>
              <a:t>Lactosa</a:t>
            </a:r>
            <a:r>
              <a:rPr lang="en-US" b="1" dirty="0"/>
              <a:t> </a:t>
            </a:r>
            <a:r>
              <a:rPr lang="en-US" b="1" dirty="0" err="1"/>
              <a:t>q.s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    </a:t>
            </a:r>
            <a:r>
              <a:rPr lang="en-US" b="1" dirty="0" err="1"/>
              <a:t>m.f.pulv.dtd.No.X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    </a:t>
            </a:r>
            <a:r>
              <a:rPr lang="en-US" b="1" dirty="0" err="1"/>
              <a:t>S.t.dd.p.I.a.c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   Pro: Andy (4 </a:t>
            </a:r>
            <a:r>
              <a:rPr lang="en-US" b="1" dirty="0" err="1"/>
              <a:t>thn</a:t>
            </a:r>
            <a:r>
              <a:rPr lang="en-US" b="1" dirty="0"/>
              <a:t>)</a:t>
            </a:r>
            <a:endParaRPr lang="en-ID" b="1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F80E8AE-0211-38C2-46F8-C0647E54A179}"/>
              </a:ext>
            </a:extLst>
          </p:cNvPr>
          <p:cNvSpPr/>
          <p:nvPr/>
        </p:nvSpPr>
        <p:spPr>
          <a:xfrm>
            <a:off x="7401232" y="2759420"/>
            <a:ext cx="3792794" cy="105998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DM </a:t>
            </a:r>
            <a:r>
              <a:rPr lang="en-US" sz="2400" b="1" dirty="0">
                <a:sym typeface="Wingdings" panose="05000000000000000000" pitchFamily="2" charset="2"/>
              </a:rPr>
              <a:t> 1 mg/3mg</a:t>
            </a:r>
          </a:p>
          <a:p>
            <a:pPr algn="ctr"/>
            <a:r>
              <a:rPr lang="en-US" sz="2400" b="1" dirty="0">
                <a:sym typeface="Wingdings" panose="05000000000000000000" pitchFamily="2" charset="2"/>
              </a:rPr>
              <a:t>DM  20mg/80 mg</a:t>
            </a:r>
            <a:endParaRPr lang="en-ID" sz="2400" b="1" dirty="0"/>
          </a:p>
        </p:txBody>
      </p:sp>
    </p:spTree>
    <p:extLst>
      <p:ext uri="{BB962C8B-B14F-4D97-AF65-F5344CB8AC3E}">
        <p14:creationId xmlns:p14="http://schemas.microsoft.com/office/powerpoint/2010/main" val="22031190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677" y="350377"/>
            <a:ext cx="3613355" cy="97697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/>
              <a:t>Penyelesaian</a:t>
            </a:r>
            <a:endParaRPr lang="id-ID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E29C2735-E337-4E5C-264E-ACDD16C6366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77762" y="1799302"/>
                <a:ext cx="11636476" cy="4232788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400" dirty="0"/>
                  <a:t>Dosis </a:t>
                </a:r>
                <a:r>
                  <a:rPr lang="en-US" sz="2400" dirty="0" err="1"/>
                  <a:t>maksimum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kafein</a:t>
                </a:r>
                <a:endParaRPr lang="en-US" sz="2400" dirty="0"/>
              </a:p>
              <a:p>
                <a:pPr marL="342900" indent="-342900">
                  <a:buFont typeface="+mj-lt"/>
                  <a:buAutoNum type="alphaLcPeriod"/>
                </a:pPr>
                <a:r>
                  <a:rPr lang="en-US" sz="2400" dirty="0" err="1"/>
                  <a:t>Dosis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kafein</a:t>
                </a:r>
                <a:r>
                  <a:rPr lang="en-US" sz="2400" dirty="0"/>
                  <a:t> 1 kali : 0,5 g ( = DM 1 kali 0,5 g)</a:t>
                </a:r>
              </a:p>
              <a:p>
                <a:pPr marL="342900" indent="-342900">
                  <a:buFont typeface="+mj-lt"/>
                  <a:buAutoNum type="alphaLcPeriod"/>
                </a:pPr>
                <a:r>
                  <a:rPr lang="en-US" sz="2400" dirty="0" err="1"/>
                  <a:t>Dosis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kafein</a:t>
                </a:r>
                <a:r>
                  <a:rPr lang="en-US" sz="2400" dirty="0"/>
                  <a:t> 1 </a:t>
                </a:r>
                <a:r>
                  <a:rPr lang="en-US" sz="2400" dirty="0" err="1"/>
                  <a:t>hari</a:t>
                </a:r>
                <a:r>
                  <a:rPr lang="en-US" sz="2400" dirty="0"/>
                  <a:t> : 3 x 0,5 g = 1,5 g (=  DM 1 </a:t>
                </a:r>
                <a:r>
                  <a:rPr lang="en-US" sz="2400" dirty="0" err="1"/>
                  <a:t>hari</a:t>
                </a:r>
                <a:r>
                  <a:rPr lang="en-US" sz="2400" dirty="0"/>
                  <a:t> 3 mg)</a:t>
                </a:r>
              </a:p>
              <a:p>
                <a:pPr marL="0" indent="0">
                  <a:buNone/>
                </a:pPr>
                <a:r>
                  <a:rPr lang="en-US" sz="2400" dirty="0" err="1"/>
                  <a:t>Dosis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Maksimum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untuk</a:t>
                </a:r>
                <a:r>
                  <a:rPr lang="en-US" sz="2400" dirty="0"/>
                  <a:t> </a:t>
                </a:r>
                <a:r>
                  <a:rPr lang="en-US" sz="2400" dirty="0" err="1"/>
                  <a:t>anak</a:t>
                </a:r>
                <a:r>
                  <a:rPr lang="en-US" sz="2400" dirty="0"/>
                  <a:t> </a:t>
                </a:r>
                <a:r>
                  <a:rPr lang="en-US" sz="2400" dirty="0" err="1"/>
                  <a:t>andy</a:t>
                </a:r>
                <a:r>
                  <a:rPr lang="en-US" sz="2400" dirty="0"/>
                  <a:t> (4thn):</a:t>
                </a:r>
              </a:p>
              <a:p>
                <a:pPr marL="457200" indent="-457200">
                  <a:buFont typeface="+mj-lt"/>
                  <a:buAutoNum type="arabicParenR"/>
                </a:pPr>
                <a:r>
                  <a:rPr lang="en-US" sz="2200" dirty="0" err="1"/>
                  <a:t>Dosis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sekal</a:t>
                </a:r>
                <a:r>
                  <a:rPr lang="en-US" sz="2400" dirty="0" err="1"/>
                  <a:t>i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𝟏𝟒</m:t>
                        </m:r>
                      </m:den>
                    </m:f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𝟏𝟐𝟓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>
                    <a:sym typeface="Wingdings" panose="05000000000000000000" pitchFamily="2" charset="2"/>
                  </a:rPr>
                  <a:t> 0,050 g &lt; 0,125 g (</a:t>
                </a:r>
                <a:r>
                  <a:rPr lang="en-US" sz="2200" dirty="0" err="1">
                    <a:sym typeface="Wingdings" panose="05000000000000000000" pitchFamily="2" charset="2"/>
                  </a:rPr>
                  <a:t>tdk</a:t>
                </a:r>
                <a:r>
                  <a:rPr lang="en-US" sz="2200" dirty="0">
                    <a:sym typeface="Wingdings" panose="05000000000000000000" pitchFamily="2" charset="2"/>
                  </a:rPr>
                  <a:t> </a:t>
                </a:r>
                <a:r>
                  <a:rPr lang="en-US" sz="2200" dirty="0" err="1">
                    <a:sym typeface="Wingdings" panose="05000000000000000000" pitchFamily="2" charset="2"/>
                  </a:rPr>
                  <a:t>melebihi</a:t>
                </a:r>
                <a:r>
                  <a:rPr lang="en-US" sz="2200" dirty="0">
                    <a:sym typeface="Wingdings" panose="05000000000000000000" pitchFamily="2" charset="2"/>
                  </a:rPr>
                  <a:t> DM)</a:t>
                </a:r>
                <a:endParaRPr lang="en-US" sz="2200" dirty="0"/>
              </a:p>
              <a:p>
                <a:pPr marL="457200" indent="-457200">
                  <a:buFont typeface="+mj-lt"/>
                  <a:buAutoNum type="arabicParenR" startAt="2"/>
                </a:pPr>
                <a:r>
                  <a:rPr lang="en-US" sz="2200" dirty="0" err="1"/>
                  <a:t>Dosis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sehari</a:t>
                </a:r>
                <a:r>
                  <a:rPr lang="en-US" sz="2200" dirty="0"/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𝟑𝟕𝟓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𝒈</m:t>
                    </m:r>
                  </m:oMath>
                </a14:m>
                <a:r>
                  <a:rPr lang="en-ID" dirty="0"/>
                  <a:t> </a:t>
                </a:r>
                <a:r>
                  <a:rPr lang="en-ID" dirty="0">
                    <a:sym typeface="Wingdings" panose="05000000000000000000" pitchFamily="2" charset="2"/>
                  </a:rPr>
                  <a:t> </a:t>
                </a:r>
                <a:r>
                  <a:rPr lang="en-ID" sz="2200" dirty="0">
                    <a:sym typeface="Wingdings" panose="05000000000000000000" pitchFamily="2" charset="2"/>
                  </a:rPr>
                  <a:t>0,050 X 3 = 0,150 &lt; 0,375 (</a:t>
                </a:r>
                <a:r>
                  <a:rPr lang="en-ID" sz="2200" dirty="0" err="1">
                    <a:sym typeface="Wingdings" panose="05000000000000000000" pitchFamily="2" charset="2"/>
                  </a:rPr>
                  <a:t>tdk</a:t>
                </a:r>
                <a:r>
                  <a:rPr lang="en-ID" sz="2200" dirty="0">
                    <a:sym typeface="Wingdings" panose="05000000000000000000" pitchFamily="2" charset="2"/>
                  </a:rPr>
                  <a:t> </a:t>
                </a:r>
                <a:r>
                  <a:rPr lang="en-ID" sz="2200" dirty="0" err="1">
                    <a:sym typeface="Wingdings" panose="05000000000000000000" pitchFamily="2" charset="2"/>
                  </a:rPr>
                  <a:t>melebihi</a:t>
                </a:r>
                <a:r>
                  <a:rPr lang="en-ID" sz="2200" dirty="0">
                    <a:sym typeface="Wingdings" panose="05000000000000000000" pitchFamily="2" charset="2"/>
                  </a:rPr>
                  <a:t> DM)</a:t>
                </a:r>
                <a:endParaRPr lang="en-ID" sz="2200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E29C2735-E337-4E5C-264E-ACDD16C636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7762" y="1799302"/>
                <a:ext cx="11636476" cy="4232788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14609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677" y="350377"/>
            <a:ext cx="3613355" cy="97697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/>
              <a:t>Penyelesaian</a:t>
            </a:r>
            <a:endParaRPr lang="id-ID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E29C2735-E337-4E5C-264E-ACDD16C6366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63677" y="1784555"/>
                <a:ext cx="10749116" cy="3882820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400" dirty="0"/>
                  <a:t>Persentase </a:t>
                </a:r>
                <a:r>
                  <a:rPr lang="en-US" sz="2400" dirty="0" err="1"/>
                  <a:t>dosis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kafein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terhadap</a:t>
                </a:r>
                <a:r>
                  <a:rPr lang="en-US" sz="2400" dirty="0"/>
                  <a:t> DM-</a:t>
                </a:r>
                <a:r>
                  <a:rPr lang="en-US" sz="2400" dirty="0" err="1"/>
                  <a:t>nya</a:t>
                </a:r>
                <a:r>
                  <a:rPr lang="en-US" sz="2400" dirty="0"/>
                  <a:t> :</a:t>
                </a:r>
              </a:p>
              <a:p>
                <a:pPr marL="457200" indent="-457200">
                  <a:buFont typeface="+mj-lt"/>
                  <a:buAutoNum type="arabicParenR"/>
                </a:pPr>
                <a:r>
                  <a:rPr lang="en-US" sz="2200" dirty="0" err="1"/>
                  <a:t>Dosis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sekal</a:t>
                </a:r>
                <a:r>
                  <a:rPr lang="en-US" sz="2400" dirty="0" err="1"/>
                  <a:t>i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𝟎𝟓𝟎</m:t>
                        </m:r>
                      </m:num>
                      <m:den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𝟏𝟐𝟓</m:t>
                        </m:r>
                      </m:den>
                    </m:f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𝟏𝟎𝟎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%=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𝟒𝟎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endParaRPr lang="en-US" sz="2400" b="1" dirty="0"/>
              </a:p>
              <a:p>
                <a:pPr marL="0" indent="0">
                  <a:buNone/>
                </a:pPr>
                <a:r>
                  <a:rPr lang="en-US" sz="2200" dirty="0"/>
                  <a:t>                                                                                       </a:t>
                </a:r>
                <a:r>
                  <a:rPr lang="en-US" sz="2200" b="1" dirty="0"/>
                  <a:t>&lt; 100 % (</a:t>
                </a:r>
                <a:r>
                  <a:rPr lang="en-US" sz="2200" b="1" dirty="0" err="1"/>
                  <a:t>tidak</a:t>
                </a:r>
                <a:r>
                  <a:rPr lang="en-US" sz="2200" b="1" dirty="0"/>
                  <a:t> </a:t>
                </a:r>
                <a:r>
                  <a:rPr lang="en-US" sz="2200" b="1" dirty="0" err="1"/>
                  <a:t>melebihi</a:t>
                </a:r>
                <a:r>
                  <a:rPr lang="en-US" sz="2200" b="1" dirty="0"/>
                  <a:t> DM)</a:t>
                </a:r>
              </a:p>
              <a:p>
                <a:pPr marL="457200" indent="-457200">
                  <a:buFont typeface="+mj-lt"/>
                  <a:buAutoNum type="arabicParenR" startAt="2"/>
                </a:pPr>
                <a:r>
                  <a:rPr lang="en-US" sz="2200" dirty="0" err="1"/>
                  <a:t>Dosis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sehari</a:t>
                </a:r>
                <a:r>
                  <a:rPr lang="en-US" sz="2200" dirty="0"/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𝟎𝟓</m:t>
                        </m:r>
                      </m:num>
                      <m:den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𝟑𝟕𝟓</m:t>
                        </m:r>
                      </m:den>
                    </m:f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𝟏𝟎𝟎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%=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𝟒𝟎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endParaRPr lang="en-US" sz="2400" b="1" dirty="0"/>
              </a:p>
              <a:p>
                <a:pPr marL="0" indent="0" algn="ctr">
                  <a:buNone/>
                </a:pPr>
                <a:endParaRPr lang="en-ID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E29C2735-E337-4E5C-264E-ACDD16C636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63677" y="1784555"/>
                <a:ext cx="10749116" cy="3882820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ight Brace 2">
            <a:extLst>
              <a:ext uri="{FF2B5EF4-FFF2-40B4-BE49-F238E27FC236}">
                <a16:creationId xmlns:a16="http://schemas.microsoft.com/office/drawing/2014/main" id="{27061BF4-BD6D-A906-7D60-98D3578EE1F6}"/>
              </a:ext>
            </a:extLst>
          </p:cNvPr>
          <p:cNvSpPr/>
          <p:nvPr/>
        </p:nvSpPr>
        <p:spPr>
          <a:xfrm>
            <a:off x="6096000" y="3052915"/>
            <a:ext cx="1145458" cy="117987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263811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677" y="350377"/>
            <a:ext cx="3613355" cy="97697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/>
              <a:t>Penyelesaian</a:t>
            </a:r>
            <a:endParaRPr lang="id-ID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E29C2735-E337-4E5C-264E-ACDD16C6366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77762" y="1799302"/>
                <a:ext cx="11636476" cy="4232788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400" dirty="0"/>
                  <a:t>Dosis </a:t>
                </a:r>
                <a:r>
                  <a:rPr lang="en-US" sz="2400" dirty="0" err="1"/>
                  <a:t>maksimum</a:t>
                </a:r>
                <a:r>
                  <a:rPr lang="en-US" sz="2400" dirty="0"/>
                  <a:t> CTM </a:t>
                </a:r>
                <a:r>
                  <a:rPr lang="en-US" sz="2400" b="1" dirty="0"/>
                  <a:t>(DM 1 kali = DM 1 </a:t>
                </a:r>
                <a:r>
                  <a:rPr lang="en-US" sz="2400" b="1" dirty="0" err="1"/>
                  <a:t>hari</a:t>
                </a:r>
                <a:r>
                  <a:rPr lang="en-US" sz="2400" b="1" dirty="0"/>
                  <a:t>)</a:t>
                </a:r>
              </a:p>
              <a:p>
                <a:pPr marL="342900" indent="-342900">
                  <a:buFont typeface="+mj-lt"/>
                  <a:buAutoNum type="alphaLcPeriod"/>
                </a:pPr>
                <a:r>
                  <a:rPr lang="en-US" sz="2400" dirty="0" err="1"/>
                  <a:t>Dosis</a:t>
                </a:r>
                <a:r>
                  <a:rPr lang="en-US" sz="2400" dirty="0"/>
                  <a:t> CTM 1 kali = DM 1 </a:t>
                </a:r>
                <a:r>
                  <a:rPr lang="en-US" sz="2400" dirty="0" err="1"/>
                  <a:t>hari</a:t>
                </a:r>
                <a:r>
                  <a:rPr lang="en-US" sz="2400" dirty="0"/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4+12</m:t>
                        </m:r>
                      </m:den>
                    </m:f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40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𝑚𝑔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= 10 mg</a:t>
                </a:r>
              </a:p>
              <a:p>
                <a:r>
                  <a:rPr lang="en-US" sz="2400" dirty="0" err="1"/>
                  <a:t>Menurut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resep</a:t>
                </a:r>
                <a:r>
                  <a:rPr lang="en-US" sz="2400" dirty="0"/>
                  <a:t> :</a:t>
                </a:r>
              </a:p>
              <a:p>
                <a:pPr marL="457200" indent="-457200">
                  <a:buFont typeface="+mj-lt"/>
                  <a:buAutoNum type="arabicParenR"/>
                </a:pPr>
                <a:r>
                  <a:rPr lang="en-US" sz="2200" dirty="0" err="1"/>
                  <a:t>Dosis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sekal</a:t>
                </a:r>
                <a:r>
                  <a:rPr lang="en-US" sz="2400" dirty="0" err="1"/>
                  <a:t>i</a:t>
                </a:r>
                <a:r>
                  <a:rPr lang="en-US" sz="2400" dirty="0"/>
                  <a:t> = </a:t>
                </a:r>
                <a:r>
                  <a:rPr lang="en-US" sz="2400" dirty="0" err="1"/>
                  <a:t>dosis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sehari</a:t>
                </a:r>
                <a:r>
                  <a:rPr lang="en-US" sz="2400" dirty="0"/>
                  <a:t>  : 3 x 2 mg = 6 mg </a:t>
                </a:r>
                <a:r>
                  <a:rPr lang="en-US" sz="2400" b="1" dirty="0"/>
                  <a:t>(&lt; DM 10 mg)</a:t>
                </a:r>
                <a:endParaRPr lang="en-US" sz="2200" dirty="0"/>
              </a:p>
              <a:p>
                <a:pPr marL="457200" indent="-457200">
                  <a:buFont typeface="+mj-lt"/>
                  <a:buAutoNum type="arabicParenR" startAt="2"/>
                </a:pPr>
                <a:r>
                  <a:rPr lang="en-US" sz="2200" dirty="0"/>
                  <a:t>% </a:t>
                </a:r>
                <a:r>
                  <a:rPr lang="en-US" sz="2200" dirty="0" err="1"/>
                  <a:t>dosis</a:t>
                </a:r>
                <a:r>
                  <a:rPr lang="en-US" sz="2200" dirty="0"/>
                  <a:t> 1 kali </a:t>
                </a:r>
                <a:r>
                  <a:rPr lang="en-US" sz="2200" dirty="0" err="1"/>
                  <a:t>tidak</a:t>
                </a:r>
                <a:r>
                  <a:rPr lang="en-US" sz="2200" dirty="0"/>
                  <a:t> </a:t>
                </a:r>
                <a:r>
                  <a:rPr lang="en-US" sz="2200" dirty="0" err="1"/>
                  <a:t>ada</a:t>
                </a:r>
                <a:endParaRPr lang="en-US" sz="2200" dirty="0"/>
              </a:p>
              <a:p>
                <a:pPr marL="457200" indent="-457200">
                  <a:buFont typeface="+mj-lt"/>
                  <a:buAutoNum type="arabicParenR" startAt="2"/>
                </a:pPr>
                <a:r>
                  <a:rPr lang="en-US" sz="2200" dirty="0"/>
                  <a:t>% </a:t>
                </a:r>
                <a:r>
                  <a:rPr lang="en-US" sz="2200" dirty="0" err="1"/>
                  <a:t>dosis</a:t>
                </a:r>
                <a:r>
                  <a:rPr lang="en-US" sz="2200" dirty="0"/>
                  <a:t> 1 </a:t>
                </a:r>
                <a:r>
                  <a:rPr lang="en-US" sz="2200" dirty="0" err="1"/>
                  <a:t>hari</a:t>
                </a:r>
                <a:r>
                  <a:rPr lang="en-US" sz="2200" dirty="0"/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𝟏𝟎𝟎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%=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𝟔𝟎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en-ID" sz="2200" dirty="0"/>
                  <a:t> </a:t>
                </a:r>
                <a:r>
                  <a:rPr lang="en-ID" sz="2200" b="1" dirty="0">
                    <a:sym typeface="Wingdings" panose="05000000000000000000" pitchFamily="2" charset="2"/>
                  </a:rPr>
                  <a:t> </a:t>
                </a:r>
                <a:r>
                  <a:rPr lang="en-ID" sz="2200" b="1" dirty="0" err="1">
                    <a:sym typeface="Wingdings" panose="05000000000000000000" pitchFamily="2" charset="2"/>
                  </a:rPr>
                  <a:t>tidak</a:t>
                </a:r>
                <a:r>
                  <a:rPr lang="en-ID" sz="2200" b="1" dirty="0">
                    <a:sym typeface="Wingdings" panose="05000000000000000000" pitchFamily="2" charset="2"/>
                  </a:rPr>
                  <a:t> </a:t>
                </a:r>
                <a:r>
                  <a:rPr lang="en-ID" sz="2200" b="1" dirty="0" err="1">
                    <a:sym typeface="Wingdings" panose="05000000000000000000" pitchFamily="2" charset="2"/>
                  </a:rPr>
                  <a:t>melebihi</a:t>
                </a:r>
                <a:r>
                  <a:rPr lang="en-ID" sz="2200" b="1" dirty="0">
                    <a:sym typeface="Wingdings" panose="05000000000000000000" pitchFamily="2" charset="2"/>
                  </a:rPr>
                  <a:t> DM &lt; 100 %</a:t>
                </a:r>
                <a:endParaRPr lang="en-ID" sz="2200" b="1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E29C2735-E337-4E5C-264E-ACDD16C636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7762" y="1799302"/>
                <a:ext cx="11636476" cy="4232788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78067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D4C73-955F-F77A-0C6C-4843D5395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507" y="381666"/>
            <a:ext cx="9087465" cy="88669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/>
              <a:t>Hitung</a:t>
            </a:r>
            <a:r>
              <a:rPr lang="en-US" dirty="0"/>
              <a:t> </a:t>
            </a:r>
            <a:r>
              <a:rPr lang="en-US" dirty="0" err="1"/>
              <a:t>dosis</a:t>
            </a:r>
            <a:r>
              <a:rPr lang="en-US" dirty="0"/>
              <a:t> pada </a:t>
            </a:r>
            <a:r>
              <a:rPr lang="en-US" dirty="0" err="1"/>
              <a:t>resep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 </a:t>
            </a:r>
            <a:r>
              <a:rPr lang="en-US" dirty="0" err="1"/>
              <a:t>ini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2C474F-E0BD-94B5-B6B5-20835065CD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3910781" cy="33215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b="1" dirty="0"/>
              <a:t>R/ </a:t>
            </a:r>
            <a:r>
              <a:rPr lang="en-US" b="1" dirty="0" err="1"/>
              <a:t>Asetosal</a:t>
            </a:r>
            <a:r>
              <a:rPr lang="en-US" b="1" dirty="0"/>
              <a:t>    0,050</a:t>
            </a:r>
          </a:p>
          <a:p>
            <a:pPr marL="0" indent="0">
              <a:buNone/>
            </a:pPr>
            <a:r>
              <a:rPr lang="en-US" b="1" dirty="0"/>
              <a:t>     Luminal    0,010</a:t>
            </a:r>
          </a:p>
          <a:p>
            <a:pPr marL="0" indent="0">
              <a:buNone/>
            </a:pPr>
            <a:r>
              <a:rPr lang="en-US" b="1" dirty="0"/>
              <a:t>     </a:t>
            </a:r>
            <a:r>
              <a:rPr lang="en-US" b="1" dirty="0" err="1"/>
              <a:t>Lactosa</a:t>
            </a:r>
            <a:r>
              <a:rPr lang="en-US" b="1" dirty="0"/>
              <a:t>     </a:t>
            </a:r>
            <a:r>
              <a:rPr lang="en-US" b="1" dirty="0" err="1"/>
              <a:t>q.s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     </a:t>
            </a:r>
            <a:r>
              <a:rPr lang="en-US" b="1" dirty="0" err="1"/>
              <a:t>m.f.pulv.dtd.No.X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     S.t.dd.p.1</a:t>
            </a:r>
          </a:p>
          <a:p>
            <a:pPr marL="0" indent="0">
              <a:buNone/>
            </a:pPr>
            <a:r>
              <a:rPr lang="en-US" b="1" dirty="0"/>
              <a:t>Pro : </a:t>
            </a:r>
            <a:r>
              <a:rPr lang="en-US" b="1" dirty="0" err="1"/>
              <a:t>Naura</a:t>
            </a:r>
            <a:r>
              <a:rPr lang="en-US" b="1" dirty="0"/>
              <a:t> (9 </a:t>
            </a:r>
            <a:r>
              <a:rPr lang="en-US" b="1" dirty="0" err="1"/>
              <a:t>bln</a:t>
            </a:r>
            <a:r>
              <a:rPr lang="en-US" b="1" dirty="0"/>
              <a:t>)</a:t>
            </a:r>
            <a:endParaRPr lang="en-ID" b="1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DB26D64-74FE-1F44-6FC0-A64A6DE64056}"/>
              </a:ext>
            </a:extLst>
          </p:cNvPr>
          <p:cNvSpPr txBox="1">
            <a:spLocks/>
          </p:cNvSpPr>
          <p:nvPr/>
        </p:nvSpPr>
        <p:spPr>
          <a:xfrm>
            <a:off x="5812095" y="2766218"/>
            <a:ext cx="4379040" cy="13255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DM </a:t>
            </a:r>
            <a:r>
              <a:rPr lang="en-US" b="1" dirty="0" err="1"/>
              <a:t>asetosal</a:t>
            </a:r>
            <a:r>
              <a:rPr lang="en-US" b="1" dirty="0"/>
              <a:t> : 1 g/8 g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DM Luminal : 0,3g/0,6 g</a:t>
            </a:r>
            <a:endParaRPr lang="en-ID" b="1" dirty="0"/>
          </a:p>
        </p:txBody>
      </p:sp>
    </p:spTree>
    <p:extLst>
      <p:ext uri="{BB962C8B-B14F-4D97-AF65-F5344CB8AC3E}">
        <p14:creationId xmlns:p14="http://schemas.microsoft.com/office/powerpoint/2010/main" val="25189628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483" y="423080"/>
            <a:ext cx="3228833" cy="73698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br>
              <a:rPr lang="id-ID" dirty="0"/>
            </a:br>
            <a:r>
              <a:rPr lang="id-ID" dirty="0"/>
              <a:t>Contoh Soal</a:t>
            </a:r>
            <a:br>
              <a:rPr lang="id-ID" dirty="0"/>
            </a:br>
            <a:endParaRPr lang="id-ID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3483" y="1866568"/>
            <a:ext cx="4601445" cy="3841750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8" name="object 5"/>
          <p:cNvSpPr txBox="1"/>
          <p:nvPr/>
        </p:nvSpPr>
        <p:spPr>
          <a:xfrm>
            <a:off x="5568287" y="1866568"/>
            <a:ext cx="5773003" cy="3841750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488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2000" dirty="0">
                <a:latin typeface="Yu Gothic"/>
                <a:cs typeface="Yu Gothic"/>
              </a:rPr>
              <a:t>Resep</a:t>
            </a:r>
            <a:r>
              <a:rPr sz="2000" spc="-70" dirty="0">
                <a:latin typeface="Yu Gothic"/>
                <a:cs typeface="Yu Gothic"/>
              </a:rPr>
              <a:t> </a:t>
            </a:r>
            <a:r>
              <a:rPr sz="2000" dirty="0">
                <a:latin typeface="Yu Gothic"/>
                <a:cs typeface="Yu Gothic"/>
              </a:rPr>
              <a:t>1</a:t>
            </a:r>
          </a:p>
          <a:p>
            <a:pPr marL="817244" marR="2277110" indent="-805180">
              <a:lnSpc>
                <a:spcPct val="110000"/>
              </a:lnSpc>
            </a:pPr>
            <a:r>
              <a:rPr sz="2000" dirty="0">
                <a:latin typeface="Yu Gothic"/>
                <a:cs typeface="Yu Gothic"/>
              </a:rPr>
              <a:t>R/</a:t>
            </a:r>
            <a:r>
              <a:rPr sz="2000" spc="5" dirty="0">
                <a:latin typeface="Yu Gothic"/>
                <a:cs typeface="Yu Gothic"/>
              </a:rPr>
              <a:t> </a:t>
            </a:r>
            <a:r>
              <a:rPr sz="2000" spc="-5" dirty="0">
                <a:latin typeface="Yu Gothic"/>
                <a:cs typeface="Yu Gothic"/>
              </a:rPr>
              <a:t>ampisillin</a:t>
            </a:r>
            <a:r>
              <a:rPr sz="2000" dirty="0">
                <a:latin typeface="Yu Gothic"/>
                <a:cs typeface="Yu Gothic"/>
              </a:rPr>
              <a:t> </a:t>
            </a:r>
            <a:r>
              <a:rPr sz="2000" spc="-5" dirty="0">
                <a:latin typeface="Yu Gothic"/>
                <a:cs typeface="Yu Gothic"/>
              </a:rPr>
              <a:t>7,5 </a:t>
            </a:r>
            <a:r>
              <a:rPr sz="2000" dirty="0">
                <a:latin typeface="Yu Gothic"/>
                <a:cs typeface="Yu Gothic"/>
              </a:rPr>
              <a:t> </a:t>
            </a:r>
          </a:p>
          <a:p>
            <a:pPr marL="817244" marR="2277110" indent="-805180">
              <a:lnSpc>
                <a:spcPct val="110000"/>
              </a:lnSpc>
            </a:pPr>
            <a:r>
              <a:rPr lang="x-none" sz="2000" spc="-5" dirty="0">
                <a:latin typeface="Yu Gothic"/>
                <a:cs typeface="Yu Gothic"/>
              </a:rPr>
              <a:t>     </a:t>
            </a:r>
            <a:r>
              <a:rPr sz="2000" spc="-5" dirty="0" err="1">
                <a:latin typeface="Yu Gothic"/>
                <a:cs typeface="Yu Gothic"/>
              </a:rPr>
              <a:t>Efedrin</a:t>
            </a:r>
            <a:r>
              <a:rPr sz="2000" spc="-5" dirty="0">
                <a:latin typeface="Yu Gothic"/>
                <a:cs typeface="Yu Gothic"/>
              </a:rPr>
              <a:t> Hcl 0,3 </a:t>
            </a:r>
            <a:r>
              <a:rPr sz="2000" dirty="0">
                <a:latin typeface="Yu Gothic"/>
                <a:cs typeface="Yu Gothic"/>
              </a:rPr>
              <a:t> </a:t>
            </a:r>
          </a:p>
          <a:p>
            <a:pPr marL="817244" marR="2277110" indent="-805180">
              <a:lnSpc>
                <a:spcPct val="110000"/>
              </a:lnSpc>
            </a:pPr>
            <a:r>
              <a:rPr lang="x-none" sz="2000" spc="-5" dirty="0">
                <a:latin typeface="Yu Gothic"/>
                <a:cs typeface="Yu Gothic"/>
              </a:rPr>
              <a:t>     </a:t>
            </a:r>
            <a:r>
              <a:rPr sz="2000" spc="-5" dirty="0">
                <a:latin typeface="Yu Gothic"/>
                <a:cs typeface="Yu Gothic"/>
              </a:rPr>
              <a:t>CTM  </a:t>
            </a:r>
            <a:r>
              <a:rPr sz="2000" spc="5" dirty="0">
                <a:latin typeface="Yu Gothic"/>
                <a:cs typeface="Yu Gothic"/>
              </a:rPr>
              <a:t> </a:t>
            </a:r>
            <a:r>
              <a:rPr sz="2000" spc="-5" dirty="0">
                <a:latin typeface="Yu Gothic"/>
                <a:cs typeface="Yu Gothic"/>
              </a:rPr>
              <a:t>  0,060  </a:t>
            </a:r>
          </a:p>
          <a:p>
            <a:pPr marL="817244" marR="2277110" indent="-805180">
              <a:lnSpc>
                <a:spcPct val="110000"/>
              </a:lnSpc>
            </a:pPr>
            <a:r>
              <a:rPr lang="x-none" sz="2000" spc="-5" dirty="0">
                <a:latin typeface="Yu Gothic"/>
                <a:cs typeface="Yu Gothic"/>
              </a:rPr>
              <a:t>     </a:t>
            </a:r>
            <a:r>
              <a:rPr sz="2000" dirty="0">
                <a:latin typeface="Yu Gothic"/>
                <a:cs typeface="Yu Gothic"/>
              </a:rPr>
              <a:t>m</a:t>
            </a:r>
            <a:r>
              <a:rPr sz="2000" spc="-10" dirty="0">
                <a:latin typeface="Yu Gothic"/>
                <a:cs typeface="Yu Gothic"/>
              </a:rPr>
              <a:t> </a:t>
            </a:r>
            <a:r>
              <a:rPr sz="2000" dirty="0">
                <a:latin typeface="Yu Gothic"/>
                <a:cs typeface="Yu Gothic"/>
              </a:rPr>
              <a:t>f</a:t>
            </a:r>
            <a:r>
              <a:rPr sz="2000" spc="-10" dirty="0">
                <a:latin typeface="Yu Gothic"/>
                <a:cs typeface="Yu Gothic"/>
              </a:rPr>
              <a:t> cap</a:t>
            </a:r>
            <a:r>
              <a:rPr sz="2000" spc="655" dirty="0">
                <a:latin typeface="Yu Gothic"/>
                <a:cs typeface="Yu Gothic"/>
              </a:rPr>
              <a:t> </a:t>
            </a:r>
            <a:r>
              <a:rPr sz="2000" spc="-5" dirty="0">
                <a:latin typeface="Yu Gothic"/>
                <a:cs typeface="Yu Gothic"/>
              </a:rPr>
              <a:t>no:</a:t>
            </a:r>
            <a:r>
              <a:rPr sz="2000" dirty="0">
                <a:latin typeface="Yu Gothic"/>
                <a:cs typeface="Yu Gothic"/>
              </a:rPr>
              <a:t> XV</a:t>
            </a:r>
          </a:p>
          <a:p>
            <a:pPr marL="817244" marR="2277110" indent="-805180">
              <a:lnSpc>
                <a:spcPct val="110000"/>
              </a:lnSpc>
            </a:pPr>
            <a:r>
              <a:rPr lang="x-none" sz="2000" dirty="0">
                <a:latin typeface="Yu Gothic"/>
                <a:cs typeface="Yu Gothic"/>
              </a:rPr>
              <a:t>     </a:t>
            </a:r>
            <a:r>
              <a:rPr sz="2000" dirty="0">
                <a:latin typeface="Yu Gothic"/>
                <a:cs typeface="Yu Gothic"/>
              </a:rPr>
              <a:t>S</a:t>
            </a:r>
            <a:r>
              <a:rPr sz="2000" spc="-10" dirty="0">
                <a:latin typeface="Yu Gothic"/>
                <a:cs typeface="Yu Gothic"/>
              </a:rPr>
              <a:t> </a:t>
            </a:r>
            <a:r>
              <a:rPr sz="2000" spc="-5" dirty="0">
                <a:latin typeface="Yu Gothic"/>
                <a:cs typeface="Yu Gothic"/>
              </a:rPr>
              <a:t>t</a:t>
            </a:r>
            <a:r>
              <a:rPr sz="2000" spc="-15" dirty="0">
                <a:latin typeface="Yu Gothic"/>
                <a:cs typeface="Yu Gothic"/>
              </a:rPr>
              <a:t> </a:t>
            </a:r>
            <a:r>
              <a:rPr sz="2000" spc="-5" dirty="0">
                <a:latin typeface="Yu Gothic"/>
                <a:cs typeface="Yu Gothic"/>
              </a:rPr>
              <a:t>d</a:t>
            </a:r>
            <a:r>
              <a:rPr sz="2000" spc="-20" dirty="0">
                <a:latin typeface="Yu Gothic"/>
                <a:cs typeface="Yu Gothic"/>
              </a:rPr>
              <a:t> </a:t>
            </a:r>
            <a:r>
              <a:rPr sz="2000" spc="5" dirty="0">
                <a:latin typeface="Yu Gothic"/>
                <a:cs typeface="Yu Gothic"/>
              </a:rPr>
              <a:t>d</a:t>
            </a:r>
            <a:r>
              <a:rPr sz="2000" spc="-20" dirty="0">
                <a:latin typeface="Yu Gothic"/>
                <a:cs typeface="Yu Gothic"/>
              </a:rPr>
              <a:t> </a:t>
            </a:r>
            <a:r>
              <a:rPr sz="2000" spc="-5" dirty="0">
                <a:latin typeface="Yu Gothic"/>
                <a:cs typeface="Yu Gothic"/>
              </a:rPr>
              <a:t>cap</a:t>
            </a:r>
            <a:r>
              <a:rPr sz="2000" spc="-30" dirty="0">
                <a:latin typeface="Yu Gothic"/>
                <a:cs typeface="Yu Gothic"/>
              </a:rPr>
              <a:t> </a:t>
            </a:r>
            <a:r>
              <a:rPr sz="2000" dirty="0">
                <a:latin typeface="Yu Gothic"/>
                <a:cs typeface="Yu Gothic"/>
              </a:rPr>
              <a:t>1</a:t>
            </a: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000" dirty="0">
              <a:latin typeface="Yu Gothic"/>
              <a:cs typeface="Yu Gothic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latin typeface="Yu Gothic"/>
                <a:cs typeface="Yu Gothic"/>
              </a:rPr>
              <a:t>Pro</a:t>
            </a:r>
            <a:r>
              <a:rPr sz="2000" spc="-15" dirty="0">
                <a:latin typeface="Yu Gothic"/>
                <a:cs typeface="Yu Gothic"/>
              </a:rPr>
              <a:t> </a:t>
            </a:r>
            <a:r>
              <a:rPr sz="2000" spc="-5" dirty="0">
                <a:latin typeface="Yu Gothic"/>
                <a:cs typeface="Yu Gothic"/>
              </a:rPr>
              <a:t>:</a:t>
            </a:r>
            <a:r>
              <a:rPr sz="2000" spc="-10" dirty="0">
                <a:latin typeface="Yu Gothic"/>
                <a:cs typeface="Yu Gothic"/>
              </a:rPr>
              <a:t> </a:t>
            </a:r>
            <a:r>
              <a:rPr sz="2000" dirty="0">
                <a:latin typeface="Yu Gothic"/>
                <a:cs typeface="Yu Gothic"/>
              </a:rPr>
              <a:t>Amanda</a:t>
            </a:r>
            <a:r>
              <a:rPr sz="2000" spc="-35" dirty="0">
                <a:latin typeface="Yu Gothic"/>
                <a:cs typeface="Yu Gothic"/>
              </a:rPr>
              <a:t> </a:t>
            </a:r>
            <a:r>
              <a:rPr sz="2000" spc="-10" dirty="0">
                <a:latin typeface="Yu Gothic"/>
                <a:cs typeface="Yu Gothic"/>
              </a:rPr>
              <a:t>(12 </a:t>
            </a:r>
            <a:r>
              <a:rPr sz="2000" spc="-5" dirty="0">
                <a:latin typeface="Yu Gothic"/>
                <a:cs typeface="Yu Gothic"/>
              </a:rPr>
              <a:t>th)</a:t>
            </a:r>
            <a:endParaRPr sz="2000" dirty="0">
              <a:latin typeface="Yu Gothic"/>
              <a:cs typeface="Yu Gothic"/>
            </a:endParaRPr>
          </a:p>
          <a:p>
            <a:pPr marL="268605" indent="-256540">
              <a:lnSpc>
                <a:spcPct val="100000"/>
              </a:lnSpc>
              <a:spcBef>
                <a:spcPts val="290"/>
              </a:spcBef>
              <a:buSzPct val="95833"/>
              <a:buAutoNum type="arabicPeriod"/>
              <a:tabLst>
                <a:tab pos="269240" algn="l"/>
              </a:tabLst>
            </a:pPr>
            <a:r>
              <a:rPr sz="2000" spc="-5" dirty="0">
                <a:latin typeface="Yu Gothic"/>
                <a:cs typeface="Yu Gothic"/>
              </a:rPr>
              <a:t>Hitunglah</a:t>
            </a:r>
            <a:r>
              <a:rPr sz="2000" spc="-25" dirty="0">
                <a:latin typeface="Yu Gothic"/>
                <a:cs typeface="Yu Gothic"/>
              </a:rPr>
              <a:t> </a:t>
            </a:r>
            <a:r>
              <a:rPr sz="2000" spc="-5" dirty="0">
                <a:latin typeface="Yu Gothic"/>
                <a:cs typeface="Yu Gothic"/>
              </a:rPr>
              <a:t>dosis</a:t>
            </a:r>
            <a:r>
              <a:rPr sz="2000" spc="-20" dirty="0">
                <a:latin typeface="Yu Gothic"/>
                <a:cs typeface="Yu Gothic"/>
              </a:rPr>
              <a:t> </a:t>
            </a:r>
            <a:r>
              <a:rPr sz="2000" spc="-5" dirty="0">
                <a:latin typeface="Yu Gothic"/>
                <a:cs typeface="Yu Gothic"/>
              </a:rPr>
              <a:t>masing</a:t>
            </a:r>
            <a:r>
              <a:rPr sz="2000" spc="-35" dirty="0">
                <a:latin typeface="Yu Gothic"/>
                <a:cs typeface="Yu Gothic"/>
              </a:rPr>
              <a:t> </a:t>
            </a:r>
            <a:r>
              <a:rPr sz="2000" dirty="0">
                <a:latin typeface="Yu Gothic"/>
                <a:cs typeface="Yu Gothic"/>
              </a:rPr>
              <a:t>masing</a:t>
            </a:r>
            <a:r>
              <a:rPr sz="2000" spc="-35" dirty="0">
                <a:latin typeface="Yu Gothic"/>
                <a:cs typeface="Yu Gothic"/>
              </a:rPr>
              <a:t> </a:t>
            </a:r>
            <a:r>
              <a:rPr sz="2000" spc="-5" dirty="0">
                <a:latin typeface="Yu Gothic"/>
                <a:cs typeface="Yu Gothic"/>
              </a:rPr>
              <a:t>obat!</a:t>
            </a:r>
            <a:endParaRPr sz="2000" dirty="0">
              <a:latin typeface="Yu Gothic"/>
              <a:cs typeface="Yu Gothic"/>
            </a:endParaRPr>
          </a:p>
          <a:p>
            <a:pPr marL="268605" marR="5080" indent="-256540">
              <a:lnSpc>
                <a:spcPts val="2590"/>
              </a:lnSpc>
              <a:spcBef>
                <a:spcPts val="615"/>
              </a:spcBef>
              <a:buSzPct val="95833"/>
              <a:buAutoNum type="arabicPeriod"/>
              <a:tabLst>
                <a:tab pos="269240" algn="l"/>
              </a:tabLst>
            </a:pPr>
            <a:r>
              <a:rPr sz="2000" spc="-5" dirty="0">
                <a:latin typeface="Yu Gothic"/>
                <a:cs typeface="Yu Gothic"/>
              </a:rPr>
              <a:t>Buatlah </a:t>
            </a:r>
            <a:r>
              <a:rPr sz="2000" spc="-10" dirty="0">
                <a:latin typeface="Yu Gothic"/>
                <a:cs typeface="Yu Gothic"/>
              </a:rPr>
              <a:t>copy </a:t>
            </a:r>
            <a:r>
              <a:rPr sz="2000" spc="-5" dirty="0">
                <a:latin typeface="Yu Gothic"/>
                <a:cs typeface="Yu Gothic"/>
              </a:rPr>
              <a:t>resep </a:t>
            </a:r>
            <a:r>
              <a:rPr sz="2000" dirty="0">
                <a:latin typeface="Yu Gothic"/>
                <a:cs typeface="Yu Gothic"/>
              </a:rPr>
              <a:t>jika obat ditebus </a:t>
            </a:r>
            <a:r>
              <a:rPr sz="2000" spc="5" dirty="0">
                <a:latin typeface="Yu Gothic"/>
                <a:cs typeface="Yu Gothic"/>
              </a:rPr>
              <a:t> </a:t>
            </a:r>
            <a:r>
              <a:rPr sz="2000" dirty="0">
                <a:latin typeface="Yu Gothic"/>
                <a:cs typeface="Yu Gothic"/>
              </a:rPr>
              <a:t>semua</a:t>
            </a:r>
            <a:r>
              <a:rPr sz="2000" spc="-5" dirty="0">
                <a:latin typeface="Yu Gothic"/>
                <a:cs typeface="Yu Gothic"/>
              </a:rPr>
              <a:t> </a:t>
            </a:r>
            <a:r>
              <a:rPr sz="2000" dirty="0">
                <a:latin typeface="Yu Gothic"/>
                <a:cs typeface="Yu Gothic"/>
              </a:rPr>
              <a:t>!</a:t>
            </a:r>
          </a:p>
          <a:p>
            <a:pPr marL="268605" indent="-256540">
              <a:lnSpc>
                <a:spcPct val="100000"/>
              </a:lnSpc>
              <a:spcBef>
                <a:spcPts val="254"/>
              </a:spcBef>
              <a:buSzPct val="95833"/>
              <a:buAutoNum type="arabicPeriod"/>
              <a:tabLst>
                <a:tab pos="269240" algn="l"/>
              </a:tabLst>
            </a:pPr>
            <a:r>
              <a:rPr sz="2000" spc="-5" dirty="0">
                <a:latin typeface="Yu Gothic"/>
                <a:cs typeface="Yu Gothic"/>
              </a:rPr>
              <a:t>Buatlah</a:t>
            </a:r>
            <a:r>
              <a:rPr sz="2000" spc="-30" dirty="0">
                <a:latin typeface="Yu Gothic"/>
                <a:cs typeface="Yu Gothic"/>
              </a:rPr>
              <a:t> </a:t>
            </a:r>
            <a:r>
              <a:rPr sz="2000" spc="-10" dirty="0">
                <a:latin typeface="Yu Gothic"/>
                <a:cs typeface="Yu Gothic"/>
              </a:rPr>
              <a:t>etiketnya </a:t>
            </a:r>
            <a:r>
              <a:rPr sz="2000" dirty="0">
                <a:latin typeface="Yu Gothic"/>
                <a:cs typeface="Yu Gothic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6398673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51CC76-1B17-C948-539B-AE9D8A872F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818094" cy="2865087"/>
          </a:xfrm>
          <a:ln w="28575">
            <a:solidFill>
              <a:schemeClr val="accent2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en-US" dirty="0" err="1">
                <a:latin typeface="ff1"/>
              </a:rPr>
              <a:t>Chlorpheniramin</a:t>
            </a:r>
            <a:r>
              <a:rPr lang="en-US" dirty="0">
                <a:latin typeface="ff1"/>
              </a:rPr>
              <a:t> </a:t>
            </a:r>
            <a:r>
              <a:rPr lang="en-US" dirty="0" err="1">
                <a:latin typeface="ff1"/>
              </a:rPr>
              <a:t>maleat</a:t>
            </a:r>
            <a:r>
              <a:rPr lang="en-US" dirty="0">
                <a:latin typeface="ff1"/>
              </a:rPr>
              <a:t> </a:t>
            </a:r>
            <a:r>
              <a:rPr lang="en-US" dirty="0">
                <a:latin typeface="ff1"/>
                <a:sym typeface="Wingdings" panose="05000000000000000000" pitchFamily="2" charset="2"/>
              </a:rPr>
              <a:t> </a:t>
            </a:r>
            <a:r>
              <a:rPr lang="en-US" dirty="0">
                <a:latin typeface="ff1"/>
              </a:rPr>
              <a:t>-/40 mg</a:t>
            </a:r>
          </a:p>
          <a:p>
            <a:r>
              <a:rPr lang="en-ID" b="0" i="0" dirty="0" err="1">
                <a:solidFill>
                  <a:srgbClr val="000000"/>
                </a:solidFill>
                <a:effectLst/>
                <a:latin typeface="ff1"/>
              </a:rPr>
              <a:t>Aminophyllinum</a:t>
            </a:r>
            <a:r>
              <a:rPr lang="en-ID" b="0" i="0" dirty="0">
                <a:solidFill>
                  <a:srgbClr val="000000"/>
                </a:solidFill>
                <a:effectLst/>
                <a:latin typeface="ff1"/>
              </a:rPr>
              <a:t> </a:t>
            </a:r>
            <a:r>
              <a:rPr lang="en-ID" b="0" i="0" dirty="0">
                <a:solidFill>
                  <a:srgbClr val="000000"/>
                </a:solidFill>
                <a:effectLst/>
                <a:latin typeface="ff1"/>
                <a:sym typeface="Wingdings" panose="05000000000000000000" pitchFamily="2" charset="2"/>
              </a:rPr>
              <a:t> 500/1500 mg</a:t>
            </a:r>
          </a:p>
          <a:p>
            <a:r>
              <a:rPr lang="en-ID" dirty="0" err="1">
                <a:solidFill>
                  <a:srgbClr val="000000"/>
                </a:solidFill>
                <a:latin typeface="ff1"/>
                <a:sym typeface="Wingdings" panose="05000000000000000000" pitchFamily="2" charset="2"/>
              </a:rPr>
              <a:t>Prednison</a:t>
            </a:r>
            <a:r>
              <a:rPr lang="en-ID" dirty="0">
                <a:solidFill>
                  <a:srgbClr val="000000"/>
                </a:solidFill>
                <a:latin typeface="ff1"/>
                <a:sym typeface="Wingdings" panose="05000000000000000000" pitchFamily="2" charset="2"/>
              </a:rPr>
              <a:t>  -/100 mg</a:t>
            </a:r>
          </a:p>
          <a:p>
            <a:r>
              <a:rPr lang="en-ID" dirty="0">
                <a:solidFill>
                  <a:srgbClr val="000000"/>
                </a:solidFill>
                <a:latin typeface="ff1"/>
                <a:sym typeface="Wingdings" panose="05000000000000000000" pitchFamily="2" charset="2"/>
              </a:rPr>
              <a:t>Ephedrine HCL  50/150 mg</a:t>
            </a:r>
          </a:p>
          <a:p>
            <a:pPr algn="l"/>
            <a:r>
              <a:rPr lang="en-ID" b="0" i="0" dirty="0" err="1">
                <a:solidFill>
                  <a:srgbClr val="000000"/>
                </a:solidFill>
                <a:effectLst/>
                <a:latin typeface="ff1"/>
              </a:rPr>
              <a:t>Ampicillinum</a:t>
            </a:r>
            <a:r>
              <a:rPr lang="en-ID" b="0" i="0" dirty="0">
                <a:solidFill>
                  <a:srgbClr val="000000"/>
                </a:solidFill>
                <a:effectLst/>
                <a:latin typeface="ff1"/>
              </a:rPr>
              <a:t> </a:t>
            </a:r>
            <a:r>
              <a:rPr lang="en-ID" b="0" i="0" dirty="0">
                <a:solidFill>
                  <a:srgbClr val="000000"/>
                </a:solidFill>
                <a:effectLst/>
                <a:latin typeface="ff1"/>
                <a:sym typeface="Wingdings" panose="05000000000000000000" pitchFamily="2" charset="2"/>
              </a:rPr>
              <a:t> -/4000 mg</a:t>
            </a:r>
            <a:endParaRPr lang="en-ID" b="0" i="0" dirty="0">
              <a:solidFill>
                <a:srgbClr val="000000"/>
              </a:solidFill>
              <a:effectLst/>
              <a:latin typeface="Source Sans Pro" panose="020B0503030403020204" pitchFamily="34" charset="0"/>
            </a:endParaRPr>
          </a:p>
          <a:p>
            <a:pPr marL="0" indent="0">
              <a:buNone/>
            </a:pPr>
            <a:br>
              <a:rPr lang="en-ID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</a:br>
            <a:endParaRPr lang="en-ID" dirty="0">
              <a:solidFill>
                <a:srgbClr val="000000"/>
              </a:solidFill>
              <a:latin typeface="ff1"/>
              <a:sym typeface="Wingdings" panose="05000000000000000000" pitchFamily="2" charset="2"/>
            </a:endParaRPr>
          </a:p>
          <a:p>
            <a:endParaRPr lang="en-ID" dirty="0">
              <a:solidFill>
                <a:srgbClr val="000000"/>
              </a:solidFill>
              <a:latin typeface="ff1"/>
              <a:sym typeface="Wingdings" panose="05000000000000000000" pitchFamily="2" charset="2"/>
            </a:endParaRPr>
          </a:p>
          <a:p>
            <a:endParaRPr lang="en-ID" dirty="0">
              <a:latin typeface="ff1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6EB33DD-5C53-5634-54AD-E234B246DEF0}"/>
              </a:ext>
            </a:extLst>
          </p:cNvPr>
          <p:cNvSpPr/>
          <p:nvPr/>
        </p:nvSpPr>
        <p:spPr>
          <a:xfrm>
            <a:off x="672353" y="389965"/>
            <a:ext cx="3429000" cy="80048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DOSIS MAKSIMUM</a:t>
            </a:r>
            <a:endParaRPr lang="en-ID" sz="24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3CF43A-CB6F-B36D-9459-D71752F780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851" r="20545" b="11956"/>
          <a:stretch/>
        </p:blipFill>
        <p:spPr>
          <a:xfrm>
            <a:off x="7019778" y="2167287"/>
            <a:ext cx="3770142" cy="252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626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07A6865-DD5F-3A4A-5198-B5DFFF463E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903" r="25873"/>
          <a:stretch/>
        </p:blipFill>
        <p:spPr>
          <a:xfrm>
            <a:off x="6484419" y="1740959"/>
            <a:ext cx="2586763" cy="24112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2EA741-8F5A-8ACA-8EEC-E925A47C9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974" y="365126"/>
            <a:ext cx="3143865" cy="82532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 err="1"/>
              <a:t>Contoh</a:t>
            </a:r>
            <a:r>
              <a:rPr lang="en-US" b="1" dirty="0"/>
              <a:t> </a:t>
            </a:r>
            <a:r>
              <a:rPr lang="en-US" b="1" dirty="0" err="1"/>
              <a:t>Soal</a:t>
            </a:r>
            <a:endParaRPr lang="en-ID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7BD42D-C7C0-285E-916C-EEADDEF52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6162"/>
            <a:ext cx="4353232" cy="276382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b="1" dirty="0"/>
              <a:t>R/Paracetamol 125 mg</a:t>
            </a:r>
          </a:p>
          <a:p>
            <a:pPr marL="0" indent="0">
              <a:buNone/>
            </a:pPr>
            <a:r>
              <a:rPr lang="en-US" b="1" dirty="0"/>
              <a:t>   Caffein 0,2 mg</a:t>
            </a:r>
          </a:p>
          <a:p>
            <a:pPr marL="0" indent="0">
              <a:buNone/>
            </a:pPr>
            <a:r>
              <a:rPr lang="en-US" b="1" dirty="0" err="1"/>
              <a:t>m.f</a:t>
            </a:r>
            <a:r>
              <a:rPr lang="en-US" b="1" dirty="0"/>
              <a:t>. elixir 60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err="1"/>
              <a:t>S.t.dd.cth</a:t>
            </a:r>
            <a:r>
              <a:rPr lang="en-US" b="1" dirty="0"/>
              <a:t> 1</a:t>
            </a:r>
          </a:p>
          <a:p>
            <a:pPr marL="0" indent="0">
              <a:buNone/>
            </a:pPr>
            <a:r>
              <a:rPr lang="en-US" b="1" dirty="0"/>
              <a:t>   Pro: </a:t>
            </a:r>
            <a:r>
              <a:rPr lang="en-US" b="1" dirty="0" err="1"/>
              <a:t>Anto</a:t>
            </a:r>
            <a:r>
              <a:rPr lang="en-US" b="1" dirty="0"/>
              <a:t> (10 </a:t>
            </a:r>
            <a:r>
              <a:rPr lang="en-US" b="1" dirty="0" err="1"/>
              <a:t>thn</a:t>
            </a:r>
            <a:r>
              <a:rPr lang="en-US" b="1" dirty="0"/>
              <a:t>)</a:t>
            </a:r>
            <a:endParaRPr lang="en-ID" b="1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F80E8AE-0211-38C2-46F8-C0647E54A179}"/>
              </a:ext>
            </a:extLst>
          </p:cNvPr>
          <p:cNvSpPr/>
          <p:nvPr/>
        </p:nvSpPr>
        <p:spPr>
          <a:xfrm>
            <a:off x="8431163" y="1190447"/>
            <a:ext cx="2816651" cy="82532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Cari DM </a:t>
            </a:r>
            <a:r>
              <a:rPr lang="en-US" sz="2400" b="1" dirty="0" err="1"/>
              <a:t>nya</a:t>
            </a:r>
            <a:r>
              <a:rPr lang="en-US" sz="2400" b="1" dirty="0"/>
              <a:t>!</a:t>
            </a:r>
            <a:endParaRPr lang="en-ID" sz="2400" b="1" dirty="0"/>
          </a:p>
        </p:txBody>
      </p:sp>
    </p:spTree>
    <p:extLst>
      <p:ext uri="{BB962C8B-B14F-4D97-AF65-F5344CB8AC3E}">
        <p14:creationId xmlns:p14="http://schemas.microsoft.com/office/powerpoint/2010/main" val="40606418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unched Tape 4">
            <a:extLst>
              <a:ext uri="{FF2B5EF4-FFF2-40B4-BE49-F238E27FC236}">
                <a16:creationId xmlns:a16="http://schemas.microsoft.com/office/drawing/2014/main" id="{56F8209E-3D6A-8D86-D8E4-B3BB9E1B65A7}"/>
              </a:ext>
            </a:extLst>
          </p:cNvPr>
          <p:cNvSpPr/>
          <p:nvPr/>
        </p:nvSpPr>
        <p:spPr>
          <a:xfrm>
            <a:off x="1946787" y="1430594"/>
            <a:ext cx="8613058" cy="3952567"/>
          </a:xfrm>
          <a:prstGeom prst="flowChartPunchedTape">
            <a:avLst/>
          </a:prstGeom>
          <a:ln w="28575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“Ketika </a:t>
            </a:r>
            <a:r>
              <a:rPr lang="en-US" sz="2800" dirty="0" err="1"/>
              <a:t>kita</a:t>
            </a:r>
            <a:r>
              <a:rPr lang="en-US" sz="2800" dirty="0"/>
              <a:t> </a:t>
            </a:r>
            <a:r>
              <a:rPr lang="en-US" sz="2800" dirty="0" err="1"/>
              <a:t>Meninggalkan</a:t>
            </a:r>
            <a:r>
              <a:rPr lang="en-US" sz="2800" dirty="0"/>
              <a:t> </a:t>
            </a:r>
            <a:r>
              <a:rPr lang="en-US" sz="2800" dirty="0" err="1"/>
              <a:t>tugas</a:t>
            </a:r>
            <a:r>
              <a:rPr lang="en-US" sz="2800" dirty="0"/>
              <a:t> yang </a:t>
            </a:r>
            <a:r>
              <a:rPr lang="en-US" sz="2800" dirty="0" err="1"/>
              <a:t>belum</a:t>
            </a:r>
            <a:r>
              <a:rPr lang="en-US" sz="2800" dirty="0"/>
              <a:t> </a:t>
            </a:r>
            <a:r>
              <a:rPr lang="en-US" sz="2800" dirty="0" err="1"/>
              <a:t>dikerjakan</a:t>
            </a:r>
            <a:r>
              <a:rPr lang="en-US" sz="2800" dirty="0"/>
              <a:t>, </a:t>
            </a:r>
            <a:r>
              <a:rPr lang="en-US" sz="2800" dirty="0" err="1"/>
              <a:t>dia</a:t>
            </a:r>
            <a:r>
              <a:rPr lang="en-US" sz="2800" dirty="0"/>
              <a:t> </a:t>
            </a:r>
            <a:r>
              <a:rPr lang="en-US" sz="2800" dirty="0" err="1"/>
              <a:t>akan</a:t>
            </a:r>
            <a:r>
              <a:rPr lang="en-US" sz="2800" dirty="0"/>
              <a:t> </a:t>
            </a:r>
            <a:r>
              <a:rPr lang="en-US" sz="2800" dirty="0" err="1"/>
              <a:t>bertemu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tugas</a:t>
            </a:r>
            <a:r>
              <a:rPr lang="en-US" sz="2800" dirty="0"/>
              <a:t> lain yang juga </a:t>
            </a:r>
            <a:r>
              <a:rPr lang="en-US" sz="2800" dirty="0" err="1"/>
              <a:t>ditinggalkan</a:t>
            </a:r>
            <a:r>
              <a:rPr lang="en-US" sz="2800" dirty="0"/>
              <a:t>, </a:t>
            </a:r>
            <a:r>
              <a:rPr lang="en-US" sz="2800" dirty="0" err="1"/>
              <a:t>mereka</a:t>
            </a:r>
            <a:r>
              <a:rPr lang="en-US" sz="2800" dirty="0"/>
              <a:t> </a:t>
            </a:r>
            <a:r>
              <a:rPr lang="en-US" sz="2800" dirty="0" err="1"/>
              <a:t>jatuh</a:t>
            </a:r>
            <a:r>
              <a:rPr lang="en-US" sz="2800" dirty="0"/>
              <a:t> </a:t>
            </a:r>
            <a:r>
              <a:rPr lang="en-US" sz="2800" dirty="0" err="1"/>
              <a:t>cinta</a:t>
            </a:r>
            <a:r>
              <a:rPr lang="en-US" sz="2800" dirty="0"/>
              <a:t>, </a:t>
            </a:r>
            <a:r>
              <a:rPr lang="en-US" sz="2800" dirty="0" err="1"/>
              <a:t>lalu</a:t>
            </a:r>
            <a:r>
              <a:rPr lang="en-US" sz="2800" dirty="0"/>
              <a:t> </a:t>
            </a:r>
            <a:r>
              <a:rPr lang="en-US" sz="2800" dirty="0" err="1"/>
              <a:t>menikah</a:t>
            </a:r>
            <a:r>
              <a:rPr lang="en-US" sz="2800" dirty="0"/>
              <a:t> dan </a:t>
            </a:r>
            <a:r>
              <a:rPr lang="en-US" sz="2800" dirty="0" err="1"/>
              <a:t>beranak</a:t>
            </a:r>
            <a:r>
              <a:rPr lang="en-US" sz="2800" dirty="0"/>
              <a:t> </a:t>
            </a:r>
            <a:r>
              <a:rPr lang="en-US" sz="2800" dirty="0" err="1"/>
              <a:t>pinak</a:t>
            </a:r>
            <a:r>
              <a:rPr lang="en-US" sz="2800" dirty="0"/>
              <a:t> </a:t>
            </a:r>
            <a:r>
              <a:rPr lang="en-US" sz="2800" dirty="0" err="1"/>
              <a:t>banyak</a:t>
            </a:r>
            <a:r>
              <a:rPr lang="en-US" sz="2800" dirty="0"/>
              <a:t> </a:t>
            </a:r>
            <a:r>
              <a:rPr lang="en-US" sz="2800" dirty="0" err="1"/>
              <a:t>sekali</a:t>
            </a:r>
            <a:r>
              <a:rPr lang="en-US" sz="2800" dirty="0"/>
              <a:t>”</a:t>
            </a:r>
          </a:p>
          <a:p>
            <a:pPr algn="ctr"/>
            <a:r>
              <a:rPr lang="en-US" sz="2800" dirty="0"/>
              <a:t>Prof Dai</a:t>
            </a:r>
            <a:endParaRPr lang="en-ID" sz="2800" dirty="0"/>
          </a:p>
        </p:txBody>
      </p:sp>
    </p:spTree>
    <p:extLst>
      <p:ext uri="{BB962C8B-B14F-4D97-AF65-F5344CB8AC3E}">
        <p14:creationId xmlns:p14="http://schemas.microsoft.com/office/powerpoint/2010/main" val="20358352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548D333F-49AF-41F3-B57A-F8D17D227F4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18942653-C7E6-45AC-AD3E-C54EB9FFF655}"/>
              </a:ext>
            </a:extLst>
          </p:cNvPr>
          <p:cNvCxnSpPr>
            <a:cxnSpLocks/>
          </p:cNvCxnSpPr>
          <p:nvPr/>
        </p:nvCxnSpPr>
        <p:spPr>
          <a:xfrm flipV="1">
            <a:off x="2466109" y="0"/>
            <a:ext cx="9725891" cy="6991927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等腰三角形 14">
            <a:extLst>
              <a:ext uri="{FF2B5EF4-FFF2-40B4-BE49-F238E27FC236}">
                <a16:creationId xmlns:a16="http://schemas.microsoft.com/office/drawing/2014/main" id="{3B1EA638-A413-4C0C-BAF3-A8FB2453E3CB}"/>
              </a:ext>
            </a:extLst>
          </p:cNvPr>
          <p:cNvSpPr/>
          <p:nvPr/>
        </p:nvSpPr>
        <p:spPr>
          <a:xfrm>
            <a:off x="2761672" y="87745"/>
            <a:ext cx="9430328" cy="6770255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六边形 12">
            <a:extLst>
              <a:ext uri="{FF2B5EF4-FFF2-40B4-BE49-F238E27FC236}">
                <a16:creationId xmlns:a16="http://schemas.microsoft.com/office/drawing/2014/main" id="{CD0105F0-3AFA-4BDB-ACF6-AF68D7CDD2B0}"/>
              </a:ext>
            </a:extLst>
          </p:cNvPr>
          <p:cNvSpPr/>
          <p:nvPr/>
        </p:nvSpPr>
        <p:spPr>
          <a:xfrm>
            <a:off x="707010" y="1442301"/>
            <a:ext cx="10750699" cy="4039481"/>
          </a:xfrm>
          <a:prstGeom prst="hexagon">
            <a:avLst/>
          </a:prstGeom>
          <a:noFill/>
          <a:ln w="571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六边形 4">
            <a:extLst>
              <a:ext uri="{FF2B5EF4-FFF2-40B4-BE49-F238E27FC236}">
                <a16:creationId xmlns:a16="http://schemas.microsoft.com/office/drawing/2014/main" id="{C5061E8D-1A5A-4ED6-A704-4972B3DD10F9}"/>
              </a:ext>
            </a:extLst>
          </p:cNvPr>
          <p:cNvSpPr/>
          <p:nvPr/>
        </p:nvSpPr>
        <p:spPr>
          <a:xfrm>
            <a:off x="960582" y="1653308"/>
            <a:ext cx="10344727" cy="3676073"/>
          </a:xfrm>
          <a:prstGeom prst="hexagon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TextBox 12">
            <a:extLst>
              <a:ext uri="{FF2B5EF4-FFF2-40B4-BE49-F238E27FC236}">
                <a16:creationId xmlns:a16="http://schemas.microsoft.com/office/drawing/2014/main" id="{A691B355-6E99-4D89-8111-0AE5B098E7B9}"/>
              </a:ext>
            </a:extLst>
          </p:cNvPr>
          <p:cNvSpPr txBox="1"/>
          <p:nvPr/>
        </p:nvSpPr>
        <p:spPr>
          <a:xfrm>
            <a:off x="780952" y="2173071"/>
            <a:ext cx="53519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S Chinese Light" panose="020B0300000000000000" pitchFamily="34" charset="-122"/>
                <a:ea typeface="Noto Sans S Chinese Light" panose="020B0300000000000000" pitchFamily="34" charset="-122"/>
                <a:cs typeface="+mn-ea"/>
                <a:sym typeface="+mn-lt"/>
              </a:rPr>
              <a:t>THANKS~</a:t>
            </a:r>
            <a:endParaRPr lang="zh-CN" altLang="en-US" sz="5400" b="1" dirty="0">
              <a:solidFill>
                <a:schemeClr val="tx1">
                  <a:lumMod val="85000"/>
                  <a:lumOff val="15000"/>
                </a:schemeClr>
              </a:solidFill>
              <a:latin typeface="Noto Sans S Chinese Light" panose="020B0300000000000000" pitchFamily="34" charset="-122"/>
              <a:ea typeface="Noto Sans S Chinese Light" panose="020B0300000000000000" pitchFamily="34" charset="-122"/>
              <a:cs typeface="+mn-ea"/>
              <a:sym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3292F2D3-6890-4953-BA28-C1320AABA8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607" y="1162615"/>
            <a:ext cx="5695385" cy="5695385"/>
          </a:xfrm>
          <a:prstGeom prst="rect">
            <a:avLst/>
          </a:prstGeom>
        </p:spPr>
      </p:pic>
      <p:sp>
        <p:nvSpPr>
          <p:cNvPr id="22" name="矩形 21">
            <a:extLst>
              <a:ext uri="{FF2B5EF4-FFF2-40B4-BE49-F238E27FC236}">
                <a16:creationId xmlns:a16="http://schemas.microsoft.com/office/drawing/2014/main" id="{C4AC18A9-906C-46D8-BBF3-71FB2E9EDA98}"/>
              </a:ext>
            </a:extLst>
          </p:cNvPr>
          <p:cNvSpPr/>
          <p:nvPr/>
        </p:nvSpPr>
        <p:spPr>
          <a:xfrm>
            <a:off x="2373745" y="6858000"/>
            <a:ext cx="443346" cy="235527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3210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14:gallery dir="l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900753" y="1596081"/>
            <a:ext cx="9949218" cy="4463401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355600" indent="-342900">
              <a:spcBef>
                <a:spcPts val="62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latin typeface="Yu Gothic"/>
                <a:cs typeface="Yu Gothic"/>
              </a:rPr>
              <a:t>Pengertian</a:t>
            </a:r>
            <a:r>
              <a:rPr sz="2400" spc="-25" dirty="0">
                <a:latin typeface="Yu Gothic"/>
                <a:cs typeface="Yu Gothic"/>
              </a:rPr>
              <a:t> </a:t>
            </a:r>
            <a:r>
              <a:rPr sz="2400" spc="-5" dirty="0">
                <a:latin typeface="Yu Gothic"/>
                <a:cs typeface="Yu Gothic"/>
              </a:rPr>
              <a:t>Umum</a:t>
            </a:r>
            <a:r>
              <a:rPr sz="2400" dirty="0">
                <a:latin typeface="Yu Gothic"/>
                <a:cs typeface="Yu Gothic"/>
              </a:rPr>
              <a:t> </a:t>
            </a:r>
            <a:r>
              <a:rPr sz="2400" spc="-5" dirty="0">
                <a:latin typeface="Yu Gothic"/>
                <a:cs typeface="Yu Gothic"/>
              </a:rPr>
              <a:t>:</a:t>
            </a:r>
            <a:endParaRPr sz="2400" dirty="0">
              <a:latin typeface="Yu Gothic"/>
              <a:cs typeface="Yu Gothic"/>
            </a:endParaRPr>
          </a:p>
          <a:p>
            <a:pPr marL="355600" marR="342900" indent="-342900">
              <a:spcBef>
                <a:spcPts val="525"/>
              </a:spcBef>
              <a:tabLst>
                <a:tab pos="4319905" algn="l"/>
              </a:tabLst>
            </a:pPr>
            <a:r>
              <a:rPr sz="2400" spc="-5" dirty="0">
                <a:latin typeface="Yu Gothic"/>
                <a:cs typeface="Yu Gothic"/>
              </a:rPr>
              <a:t>Dosis</a:t>
            </a:r>
            <a:r>
              <a:rPr sz="2400" spc="10" dirty="0">
                <a:latin typeface="Yu Gothic"/>
                <a:cs typeface="Yu Gothic"/>
              </a:rPr>
              <a:t> </a:t>
            </a:r>
            <a:r>
              <a:rPr sz="2400" spc="-5" dirty="0">
                <a:latin typeface="Yu Gothic"/>
                <a:cs typeface="Yu Gothic"/>
              </a:rPr>
              <a:t>Obat</a:t>
            </a:r>
            <a:r>
              <a:rPr sz="2400" spc="5" dirty="0">
                <a:latin typeface="Yu Gothic"/>
                <a:cs typeface="Yu Gothic"/>
              </a:rPr>
              <a:t> </a:t>
            </a:r>
            <a:r>
              <a:rPr sz="2400" spc="-10" dirty="0">
                <a:latin typeface="Yu Gothic"/>
                <a:cs typeface="Yu Gothic"/>
              </a:rPr>
              <a:t>:</a:t>
            </a:r>
            <a:r>
              <a:rPr sz="2400" spc="5" dirty="0">
                <a:latin typeface="Yu Gothic"/>
                <a:cs typeface="Yu Gothic"/>
              </a:rPr>
              <a:t> </a:t>
            </a:r>
            <a:r>
              <a:rPr sz="2400" spc="-5" dirty="0">
                <a:latin typeface="Yu Gothic"/>
                <a:cs typeface="Yu Gothic"/>
              </a:rPr>
              <a:t>Jumlah</a:t>
            </a:r>
            <a:r>
              <a:rPr sz="2400" dirty="0">
                <a:latin typeface="Yu Gothic"/>
                <a:cs typeface="Yu Gothic"/>
              </a:rPr>
              <a:t> </a:t>
            </a:r>
            <a:r>
              <a:rPr sz="2400" spc="-5" dirty="0">
                <a:latin typeface="Yu Gothic"/>
                <a:cs typeface="Yu Gothic"/>
              </a:rPr>
              <a:t>obat</a:t>
            </a:r>
            <a:r>
              <a:rPr sz="2400" spc="15" dirty="0">
                <a:latin typeface="Yu Gothic"/>
                <a:cs typeface="Yu Gothic"/>
              </a:rPr>
              <a:t> </a:t>
            </a:r>
            <a:r>
              <a:rPr sz="2400" spc="-10" dirty="0">
                <a:latin typeface="Yu Gothic"/>
                <a:cs typeface="Yu Gothic"/>
              </a:rPr>
              <a:t>yang</a:t>
            </a:r>
            <a:r>
              <a:rPr sz="2400" dirty="0">
                <a:latin typeface="Yu Gothic"/>
                <a:cs typeface="Yu Gothic"/>
              </a:rPr>
              <a:t> </a:t>
            </a:r>
            <a:r>
              <a:rPr sz="2400" spc="-10" dirty="0">
                <a:latin typeface="Yu Gothic"/>
                <a:cs typeface="Yu Gothic"/>
              </a:rPr>
              <a:t>diberikan</a:t>
            </a:r>
            <a:r>
              <a:rPr sz="2400" spc="-5" dirty="0">
                <a:latin typeface="Yu Gothic"/>
                <a:cs typeface="Yu Gothic"/>
              </a:rPr>
              <a:t> kepada</a:t>
            </a:r>
            <a:r>
              <a:rPr sz="2400" spc="5" dirty="0">
                <a:latin typeface="Yu Gothic"/>
                <a:cs typeface="Yu Gothic"/>
              </a:rPr>
              <a:t> </a:t>
            </a:r>
            <a:r>
              <a:rPr sz="2400" spc="-10" dirty="0">
                <a:latin typeface="Yu Gothic"/>
                <a:cs typeface="Yu Gothic"/>
              </a:rPr>
              <a:t>penderita </a:t>
            </a:r>
            <a:r>
              <a:rPr sz="2400" spc="-610" dirty="0">
                <a:latin typeface="Yu Gothic"/>
                <a:cs typeface="Yu Gothic"/>
              </a:rPr>
              <a:t> </a:t>
            </a:r>
            <a:r>
              <a:rPr sz="2400" spc="-5" dirty="0">
                <a:latin typeface="Yu Gothic"/>
                <a:cs typeface="Yu Gothic"/>
              </a:rPr>
              <a:t>dalam</a:t>
            </a:r>
            <a:r>
              <a:rPr sz="2400" spc="10" dirty="0">
                <a:latin typeface="Yu Gothic"/>
                <a:cs typeface="Yu Gothic"/>
              </a:rPr>
              <a:t> </a:t>
            </a:r>
            <a:r>
              <a:rPr sz="2400" spc="-10" dirty="0">
                <a:latin typeface="Yu Gothic"/>
                <a:cs typeface="Yu Gothic"/>
              </a:rPr>
              <a:t>satuan</a:t>
            </a:r>
            <a:r>
              <a:rPr sz="2400" spc="10" dirty="0">
                <a:latin typeface="Yu Gothic"/>
                <a:cs typeface="Yu Gothic"/>
              </a:rPr>
              <a:t> </a:t>
            </a:r>
            <a:r>
              <a:rPr sz="2400" spc="-10" dirty="0">
                <a:latin typeface="Yu Gothic"/>
                <a:cs typeface="Yu Gothic"/>
              </a:rPr>
              <a:t>berat</a:t>
            </a:r>
            <a:r>
              <a:rPr sz="2400" spc="10" dirty="0">
                <a:latin typeface="Yu Gothic"/>
                <a:cs typeface="Yu Gothic"/>
              </a:rPr>
              <a:t> </a:t>
            </a:r>
            <a:r>
              <a:rPr sz="2400" spc="-5" dirty="0">
                <a:latin typeface="Yu Gothic"/>
                <a:cs typeface="Yu Gothic"/>
              </a:rPr>
              <a:t>(gram,miligram,</a:t>
            </a:r>
            <a:r>
              <a:rPr sz="2400" dirty="0">
                <a:latin typeface="Yu Gothic"/>
                <a:cs typeface="Yu Gothic"/>
              </a:rPr>
              <a:t> </a:t>
            </a:r>
            <a:r>
              <a:rPr sz="2400" spc="-5" dirty="0">
                <a:latin typeface="Yu Gothic"/>
                <a:cs typeface="Yu Gothic"/>
              </a:rPr>
              <a:t>microgram)</a:t>
            </a:r>
            <a:r>
              <a:rPr sz="2400" dirty="0">
                <a:latin typeface="Yu Gothic"/>
                <a:cs typeface="Yu Gothic"/>
              </a:rPr>
              <a:t> </a:t>
            </a:r>
            <a:r>
              <a:rPr sz="2400" spc="-10" dirty="0">
                <a:latin typeface="Yu Gothic"/>
                <a:cs typeface="Yu Gothic"/>
              </a:rPr>
              <a:t>atau </a:t>
            </a:r>
            <a:r>
              <a:rPr sz="2400" spc="-5" dirty="0">
                <a:latin typeface="Yu Gothic"/>
                <a:cs typeface="Yu Gothic"/>
              </a:rPr>
              <a:t> satuan</a:t>
            </a:r>
            <a:r>
              <a:rPr sz="2400" spc="5" dirty="0">
                <a:latin typeface="Yu Gothic"/>
                <a:cs typeface="Yu Gothic"/>
              </a:rPr>
              <a:t> </a:t>
            </a:r>
            <a:r>
              <a:rPr sz="2400" spc="-5" dirty="0">
                <a:latin typeface="Yu Gothic"/>
                <a:cs typeface="Yu Gothic"/>
              </a:rPr>
              <a:t>isi</a:t>
            </a:r>
            <a:r>
              <a:rPr sz="2400" spc="15" dirty="0">
                <a:latin typeface="Yu Gothic"/>
                <a:cs typeface="Yu Gothic"/>
              </a:rPr>
              <a:t> </a:t>
            </a:r>
            <a:r>
              <a:rPr sz="2400" spc="-5" dirty="0">
                <a:latin typeface="Yu Gothic"/>
                <a:cs typeface="Yu Gothic"/>
              </a:rPr>
              <a:t>(mililiter,</a:t>
            </a:r>
            <a:r>
              <a:rPr sz="2400" spc="5" dirty="0">
                <a:latin typeface="Yu Gothic"/>
                <a:cs typeface="Yu Gothic"/>
              </a:rPr>
              <a:t> </a:t>
            </a:r>
            <a:r>
              <a:rPr sz="2400" spc="-5" dirty="0">
                <a:latin typeface="Yu Gothic"/>
                <a:cs typeface="Yu Gothic"/>
              </a:rPr>
              <a:t>liter)</a:t>
            </a:r>
            <a:r>
              <a:rPr sz="2400" spc="5" dirty="0">
                <a:latin typeface="Yu Gothic"/>
                <a:cs typeface="Yu Gothic"/>
              </a:rPr>
              <a:t> </a:t>
            </a:r>
            <a:r>
              <a:rPr sz="2400" spc="-10" dirty="0">
                <a:latin typeface="Yu Gothic"/>
                <a:cs typeface="Yu Gothic"/>
              </a:rPr>
              <a:t>atau	</a:t>
            </a:r>
            <a:r>
              <a:rPr sz="2400" spc="-5" dirty="0">
                <a:latin typeface="Yu Gothic"/>
                <a:cs typeface="Yu Gothic"/>
              </a:rPr>
              <a:t>Unit </a:t>
            </a:r>
            <a:r>
              <a:rPr sz="2400" spc="-10" dirty="0">
                <a:latin typeface="Yu Gothic"/>
                <a:cs typeface="Yu Gothic"/>
              </a:rPr>
              <a:t>–unit</a:t>
            </a:r>
            <a:r>
              <a:rPr sz="2400" dirty="0">
                <a:latin typeface="Yu Gothic"/>
                <a:cs typeface="Yu Gothic"/>
              </a:rPr>
              <a:t> </a:t>
            </a:r>
            <a:r>
              <a:rPr sz="2400" spc="-10" dirty="0">
                <a:latin typeface="Yu Gothic"/>
                <a:cs typeface="Yu Gothic"/>
              </a:rPr>
              <a:t>lainnya</a:t>
            </a:r>
            <a:r>
              <a:rPr sz="2400" dirty="0">
                <a:latin typeface="Yu Gothic"/>
                <a:cs typeface="Yu Gothic"/>
              </a:rPr>
              <a:t> </a:t>
            </a:r>
            <a:r>
              <a:rPr sz="2400" spc="-10" dirty="0">
                <a:latin typeface="Yu Gothic"/>
                <a:cs typeface="Yu Gothic"/>
              </a:rPr>
              <a:t>(Unit </a:t>
            </a:r>
            <a:r>
              <a:rPr sz="2400" spc="-5" dirty="0">
                <a:latin typeface="Yu Gothic"/>
                <a:cs typeface="Yu Gothic"/>
              </a:rPr>
              <a:t> Internasional).</a:t>
            </a:r>
            <a:endParaRPr sz="2400" dirty="0">
              <a:latin typeface="Yu Gothic"/>
              <a:cs typeface="Yu Gothic"/>
            </a:endParaRPr>
          </a:p>
          <a:p>
            <a:pPr marL="355600" marR="5080" indent="-342900">
              <a:spcBef>
                <a:spcPts val="530"/>
              </a:spcBef>
            </a:pPr>
            <a:r>
              <a:rPr sz="2400" spc="-5" dirty="0">
                <a:latin typeface="Yu Gothic"/>
                <a:cs typeface="Yu Gothic"/>
              </a:rPr>
              <a:t>Dosis</a:t>
            </a:r>
            <a:r>
              <a:rPr sz="2400" spc="10" dirty="0">
                <a:latin typeface="Yu Gothic"/>
                <a:cs typeface="Yu Gothic"/>
              </a:rPr>
              <a:t> </a:t>
            </a:r>
            <a:r>
              <a:rPr sz="2400" spc="-10" dirty="0">
                <a:latin typeface="Yu Gothic"/>
                <a:cs typeface="Yu Gothic"/>
              </a:rPr>
              <a:t>atau</a:t>
            </a:r>
            <a:r>
              <a:rPr sz="2400" spc="5" dirty="0">
                <a:latin typeface="Yu Gothic"/>
                <a:cs typeface="Yu Gothic"/>
              </a:rPr>
              <a:t> </a:t>
            </a:r>
            <a:r>
              <a:rPr sz="2400" spc="-5" dirty="0">
                <a:latin typeface="Yu Gothic"/>
                <a:cs typeface="Yu Gothic"/>
              </a:rPr>
              <a:t>takaran</a:t>
            </a:r>
            <a:r>
              <a:rPr sz="2400" dirty="0">
                <a:latin typeface="Yu Gothic"/>
                <a:cs typeface="Yu Gothic"/>
              </a:rPr>
              <a:t> </a:t>
            </a:r>
            <a:r>
              <a:rPr sz="2400" spc="-5" dirty="0">
                <a:latin typeface="Yu Gothic"/>
                <a:cs typeface="Yu Gothic"/>
              </a:rPr>
              <a:t>obat</a:t>
            </a:r>
            <a:r>
              <a:rPr sz="2400" dirty="0">
                <a:latin typeface="Yu Gothic"/>
                <a:cs typeface="Yu Gothic"/>
              </a:rPr>
              <a:t> </a:t>
            </a:r>
            <a:r>
              <a:rPr sz="2400" spc="-10" dirty="0">
                <a:latin typeface="Yu Gothic"/>
                <a:cs typeface="Yu Gothic"/>
              </a:rPr>
              <a:t>:</a:t>
            </a:r>
            <a:r>
              <a:rPr sz="2400" spc="-5" dirty="0">
                <a:latin typeface="Yu Gothic"/>
                <a:cs typeface="Yu Gothic"/>
              </a:rPr>
              <a:t> </a:t>
            </a:r>
            <a:r>
              <a:rPr sz="2400" spc="-10" dirty="0">
                <a:latin typeface="Yu Gothic"/>
                <a:cs typeface="Yu Gothic"/>
              </a:rPr>
              <a:t>banyaknya</a:t>
            </a:r>
            <a:r>
              <a:rPr sz="2400" spc="20" dirty="0">
                <a:latin typeface="Yu Gothic"/>
                <a:cs typeface="Yu Gothic"/>
              </a:rPr>
              <a:t> </a:t>
            </a:r>
            <a:r>
              <a:rPr sz="2400" spc="-10" dirty="0">
                <a:latin typeface="Yu Gothic"/>
                <a:cs typeface="Yu Gothic"/>
              </a:rPr>
              <a:t>suatu</a:t>
            </a:r>
            <a:r>
              <a:rPr sz="2400" spc="15" dirty="0">
                <a:latin typeface="Yu Gothic"/>
                <a:cs typeface="Yu Gothic"/>
              </a:rPr>
              <a:t> </a:t>
            </a:r>
            <a:r>
              <a:rPr sz="2400" spc="-5" dirty="0">
                <a:latin typeface="Yu Gothic"/>
                <a:cs typeface="Yu Gothic"/>
              </a:rPr>
              <a:t>obat</a:t>
            </a:r>
            <a:r>
              <a:rPr sz="2400" spc="15" dirty="0">
                <a:latin typeface="Yu Gothic"/>
                <a:cs typeface="Yu Gothic"/>
              </a:rPr>
              <a:t> </a:t>
            </a:r>
            <a:r>
              <a:rPr sz="2400" spc="-10" dirty="0">
                <a:latin typeface="Yu Gothic"/>
                <a:cs typeface="Yu Gothic"/>
              </a:rPr>
              <a:t>yang</a:t>
            </a:r>
            <a:r>
              <a:rPr sz="2400" dirty="0">
                <a:latin typeface="Yu Gothic"/>
                <a:cs typeface="Yu Gothic"/>
              </a:rPr>
              <a:t> </a:t>
            </a:r>
            <a:r>
              <a:rPr sz="2400" spc="-10" dirty="0">
                <a:latin typeface="Yu Gothic"/>
                <a:cs typeface="Yu Gothic"/>
              </a:rPr>
              <a:t>dapat </a:t>
            </a:r>
            <a:r>
              <a:rPr sz="2400" spc="-5" dirty="0">
                <a:latin typeface="Yu Gothic"/>
                <a:cs typeface="Yu Gothic"/>
              </a:rPr>
              <a:t> dipergunakan</a:t>
            </a:r>
            <a:r>
              <a:rPr sz="2400" spc="-10" dirty="0">
                <a:latin typeface="Yu Gothic"/>
                <a:cs typeface="Yu Gothic"/>
              </a:rPr>
              <a:t> atau</a:t>
            </a:r>
            <a:r>
              <a:rPr sz="2400" spc="10" dirty="0">
                <a:latin typeface="Yu Gothic"/>
                <a:cs typeface="Yu Gothic"/>
              </a:rPr>
              <a:t> </a:t>
            </a:r>
            <a:r>
              <a:rPr sz="2400" spc="-10" dirty="0">
                <a:latin typeface="Yu Gothic"/>
                <a:cs typeface="Yu Gothic"/>
              </a:rPr>
              <a:t>diberikan</a:t>
            </a:r>
            <a:r>
              <a:rPr sz="2400" spc="15" dirty="0">
                <a:latin typeface="Yu Gothic"/>
                <a:cs typeface="Yu Gothic"/>
              </a:rPr>
              <a:t> </a:t>
            </a:r>
            <a:r>
              <a:rPr sz="2400" spc="-5" dirty="0">
                <a:latin typeface="Yu Gothic"/>
                <a:cs typeface="Yu Gothic"/>
              </a:rPr>
              <a:t>kepada</a:t>
            </a:r>
            <a:r>
              <a:rPr sz="2400" dirty="0">
                <a:latin typeface="Yu Gothic"/>
                <a:cs typeface="Yu Gothic"/>
              </a:rPr>
              <a:t> </a:t>
            </a:r>
            <a:r>
              <a:rPr sz="2400" spc="-10" dirty="0">
                <a:latin typeface="Yu Gothic"/>
                <a:cs typeface="Yu Gothic"/>
              </a:rPr>
              <a:t>penderita,</a:t>
            </a:r>
            <a:r>
              <a:rPr sz="2400" spc="10" dirty="0">
                <a:latin typeface="Yu Gothic"/>
                <a:cs typeface="Yu Gothic"/>
              </a:rPr>
              <a:t> </a:t>
            </a:r>
            <a:r>
              <a:rPr sz="2400" spc="-10" dirty="0">
                <a:latin typeface="Yu Gothic"/>
                <a:cs typeface="Yu Gothic"/>
              </a:rPr>
              <a:t>baik</a:t>
            </a:r>
            <a:r>
              <a:rPr sz="2400" spc="15" dirty="0">
                <a:latin typeface="Yu Gothic"/>
                <a:cs typeface="Yu Gothic"/>
              </a:rPr>
              <a:t> </a:t>
            </a:r>
            <a:r>
              <a:rPr sz="2400" spc="-10" dirty="0">
                <a:latin typeface="Yu Gothic"/>
                <a:cs typeface="Yu Gothic"/>
              </a:rPr>
              <a:t>untuk </a:t>
            </a:r>
            <a:r>
              <a:rPr sz="2400" spc="-615" dirty="0">
                <a:latin typeface="Yu Gothic"/>
                <a:cs typeface="Yu Gothic"/>
              </a:rPr>
              <a:t> </a:t>
            </a:r>
            <a:r>
              <a:rPr sz="2400" spc="-5" dirty="0">
                <a:latin typeface="Yu Gothic"/>
                <a:cs typeface="Yu Gothic"/>
              </a:rPr>
              <a:t>obat </a:t>
            </a:r>
            <a:r>
              <a:rPr sz="2400" spc="-10" dirty="0">
                <a:latin typeface="Yu Gothic"/>
                <a:cs typeface="Yu Gothic"/>
              </a:rPr>
              <a:t>dalam</a:t>
            </a:r>
            <a:r>
              <a:rPr sz="2400" spc="10" dirty="0">
                <a:latin typeface="Yu Gothic"/>
                <a:cs typeface="Yu Gothic"/>
              </a:rPr>
              <a:t> </a:t>
            </a:r>
            <a:r>
              <a:rPr sz="2400" spc="-5" dirty="0">
                <a:latin typeface="Yu Gothic"/>
                <a:cs typeface="Yu Gothic"/>
              </a:rPr>
              <a:t>maupun</a:t>
            </a:r>
            <a:r>
              <a:rPr sz="2400" dirty="0">
                <a:latin typeface="Yu Gothic"/>
                <a:cs typeface="Yu Gothic"/>
              </a:rPr>
              <a:t> </a:t>
            </a:r>
            <a:r>
              <a:rPr sz="2400" spc="-10" dirty="0">
                <a:latin typeface="Yu Gothic"/>
                <a:cs typeface="Yu Gothic"/>
              </a:rPr>
              <a:t>obat</a:t>
            </a:r>
            <a:r>
              <a:rPr sz="2400" spc="15" dirty="0">
                <a:latin typeface="Yu Gothic"/>
                <a:cs typeface="Yu Gothic"/>
              </a:rPr>
              <a:t> </a:t>
            </a:r>
            <a:r>
              <a:rPr sz="2400" spc="-5" dirty="0">
                <a:latin typeface="Yu Gothic"/>
                <a:cs typeface="Yu Gothic"/>
              </a:rPr>
              <a:t>luar.</a:t>
            </a:r>
            <a:endParaRPr sz="2400" dirty="0">
              <a:latin typeface="Yu Gothic"/>
              <a:cs typeface="Yu Gothic"/>
            </a:endParaRPr>
          </a:p>
          <a:p>
            <a:pPr marL="12700">
              <a:spcBef>
                <a:spcPts val="535"/>
              </a:spcBef>
            </a:pPr>
            <a:r>
              <a:rPr sz="2400" b="1" spc="-5" dirty="0">
                <a:latin typeface="Yu Gothic"/>
                <a:cs typeface="Yu Gothic"/>
              </a:rPr>
              <a:t>Ketentuan </a:t>
            </a:r>
            <a:r>
              <a:rPr sz="2400" b="1" spc="-10" dirty="0">
                <a:latin typeface="Yu Gothic"/>
                <a:cs typeface="Yu Gothic"/>
              </a:rPr>
              <a:t>umu</a:t>
            </a:r>
            <a:r>
              <a:rPr sz="2400" b="1" spc="10" dirty="0">
                <a:latin typeface="Yu Gothic"/>
                <a:cs typeface="Yu Gothic"/>
              </a:rPr>
              <a:t> </a:t>
            </a:r>
            <a:r>
              <a:rPr sz="2400" b="1" spc="-5" dirty="0">
                <a:latin typeface="Yu Gothic"/>
                <a:cs typeface="Yu Gothic"/>
              </a:rPr>
              <a:t>FI</a:t>
            </a:r>
            <a:r>
              <a:rPr sz="2400" b="1" spc="15" dirty="0">
                <a:latin typeface="Yu Gothic"/>
                <a:cs typeface="Yu Gothic"/>
              </a:rPr>
              <a:t> </a:t>
            </a:r>
            <a:r>
              <a:rPr sz="2400" b="1" spc="-5" dirty="0">
                <a:latin typeface="Yu Gothic"/>
                <a:cs typeface="Yu Gothic"/>
              </a:rPr>
              <a:t>edisi III</a:t>
            </a:r>
            <a:r>
              <a:rPr sz="2400" b="1" spc="25" dirty="0">
                <a:latin typeface="Yu Gothic"/>
                <a:cs typeface="Yu Gothic"/>
              </a:rPr>
              <a:t> </a:t>
            </a:r>
            <a:r>
              <a:rPr sz="2400" spc="-10" dirty="0">
                <a:latin typeface="Yu Gothic"/>
                <a:cs typeface="Yu Gothic"/>
              </a:rPr>
              <a:t>mencantumkan</a:t>
            </a:r>
            <a:r>
              <a:rPr sz="2400" spc="40" dirty="0">
                <a:latin typeface="Yu Gothic"/>
                <a:cs typeface="Yu Gothic"/>
              </a:rPr>
              <a:t> </a:t>
            </a:r>
            <a:r>
              <a:rPr sz="2400" spc="-5" dirty="0">
                <a:latin typeface="Yu Gothic"/>
                <a:cs typeface="Yu Gothic"/>
              </a:rPr>
              <a:t>2</a:t>
            </a:r>
            <a:r>
              <a:rPr sz="2400" dirty="0">
                <a:latin typeface="Yu Gothic"/>
                <a:cs typeface="Yu Gothic"/>
              </a:rPr>
              <a:t> </a:t>
            </a:r>
            <a:r>
              <a:rPr sz="2400" spc="-5" dirty="0">
                <a:latin typeface="Yu Gothic"/>
                <a:cs typeface="Yu Gothic"/>
              </a:rPr>
              <a:t>dosis</a:t>
            </a:r>
            <a:r>
              <a:rPr sz="2400" spc="25" dirty="0">
                <a:latin typeface="Yu Gothic"/>
                <a:cs typeface="Yu Gothic"/>
              </a:rPr>
              <a:t> </a:t>
            </a:r>
            <a:r>
              <a:rPr sz="2400" spc="-10" dirty="0">
                <a:latin typeface="Yu Gothic"/>
                <a:cs typeface="Yu Gothic"/>
              </a:rPr>
              <a:t>yaitu</a:t>
            </a:r>
            <a:r>
              <a:rPr sz="2400" dirty="0">
                <a:latin typeface="Yu Gothic"/>
                <a:cs typeface="Yu Gothic"/>
              </a:rPr>
              <a:t> </a:t>
            </a:r>
            <a:r>
              <a:rPr sz="2400" spc="-5" dirty="0">
                <a:latin typeface="Yu Gothic"/>
                <a:cs typeface="Yu Gothic"/>
              </a:rPr>
              <a:t>:</a:t>
            </a:r>
            <a:endParaRPr sz="2400" dirty="0">
              <a:latin typeface="Yu Gothic"/>
              <a:cs typeface="Yu Gothic"/>
            </a:endParaRPr>
          </a:p>
          <a:p>
            <a:pPr marL="469900" indent="-457834">
              <a:spcBef>
                <a:spcPts val="525"/>
              </a:spcBef>
              <a:buAutoNum type="arabicPeriod"/>
              <a:tabLst>
                <a:tab pos="469900" algn="l"/>
                <a:tab pos="470534" algn="l"/>
              </a:tabLst>
            </a:pPr>
            <a:r>
              <a:rPr sz="2400" spc="-5" dirty="0">
                <a:latin typeface="Yu Gothic"/>
                <a:cs typeface="Yu Gothic"/>
              </a:rPr>
              <a:t>Dosis</a:t>
            </a:r>
            <a:r>
              <a:rPr sz="2400" spc="-25" dirty="0">
                <a:latin typeface="Yu Gothic"/>
                <a:cs typeface="Yu Gothic"/>
              </a:rPr>
              <a:t> </a:t>
            </a:r>
            <a:r>
              <a:rPr sz="2400" spc="-5" dirty="0">
                <a:latin typeface="Yu Gothic"/>
                <a:cs typeface="Yu Gothic"/>
              </a:rPr>
              <a:t>maksimal</a:t>
            </a:r>
            <a:endParaRPr sz="2400" dirty="0">
              <a:latin typeface="Yu Gothic"/>
              <a:cs typeface="Yu Gothic"/>
            </a:endParaRPr>
          </a:p>
          <a:p>
            <a:pPr marL="469900" indent="-457834">
              <a:spcBef>
                <a:spcPts val="530"/>
              </a:spcBef>
              <a:buAutoNum type="arabicPeriod"/>
              <a:tabLst>
                <a:tab pos="469900" algn="l"/>
                <a:tab pos="470534" algn="l"/>
              </a:tabLst>
            </a:pPr>
            <a:r>
              <a:rPr sz="2400" spc="-10" dirty="0">
                <a:latin typeface="Yu Gothic"/>
                <a:cs typeface="Yu Gothic"/>
              </a:rPr>
              <a:t>Dosis</a:t>
            </a:r>
            <a:r>
              <a:rPr sz="2400" spc="-20" dirty="0">
                <a:latin typeface="Yu Gothic"/>
                <a:cs typeface="Yu Gothic"/>
              </a:rPr>
              <a:t> </a:t>
            </a:r>
            <a:r>
              <a:rPr sz="2400" spc="-10" dirty="0">
                <a:latin typeface="Yu Gothic"/>
                <a:cs typeface="Yu Gothic"/>
              </a:rPr>
              <a:t>lazim</a:t>
            </a:r>
            <a:endParaRPr sz="2400" dirty="0">
              <a:latin typeface="Yu Gothic"/>
              <a:cs typeface="Yu Gothic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47132" y="419715"/>
            <a:ext cx="3256128" cy="767639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id-ID" dirty="0"/>
              <a:t>Dosis Obat</a:t>
            </a:r>
          </a:p>
        </p:txBody>
      </p:sp>
    </p:spTree>
    <p:extLst>
      <p:ext uri="{BB962C8B-B14F-4D97-AF65-F5344CB8AC3E}">
        <p14:creationId xmlns:p14="http://schemas.microsoft.com/office/powerpoint/2010/main" val="3095391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484" y="392422"/>
            <a:ext cx="7323161" cy="84952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id-ID" sz="3600" dirty="0"/>
              <a:t>Ketentuan Umum FI ed. III tentang Dosis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id-ID" dirty="0"/>
              <a:t>Dosis Maksimum (DM)</a:t>
            </a:r>
          </a:p>
          <a:p>
            <a:pPr marL="0" indent="0">
              <a:buNone/>
            </a:pPr>
            <a:r>
              <a:rPr lang="id-ID" dirty="0"/>
              <a:t>Dosis ini berlaku untuk pemakain satu kali dan satu hari. Penyerahan obat yang dosisnya melebihi dosis maksimum dapat dilakukan dengan cara membubuhkan tanda seru dan paraf dokter penulis resep; memberi garis bawah nama obat tersebut; dan menuliskan banyak obat dengan huruf secara lengkap.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id-ID" dirty="0"/>
              <a:t>Dosis lazim</a:t>
            </a:r>
          </a:p>
          <a:p>
            <a:pPr marL="0" indent="0">
              <a:buNone/>
            </a:pPr>
            <a:r>
              <a:rPr lang="id-ID" dirty="0"/>
              <a:t>Dosis ini merupakan petunjuk yang tidak mengikat, tetapi digunakan sebagai pedoman umum.</a:t>
            </a:r>
          </a:p>
        </p:txBody>
      </p:sp>
    </p:spTree>
    <p:extLst>
      <p:ext uri="{BB962C8B-B14F-4D97-AF65-F5344CB8AC3E}">
        <p14:creationId xmlns:p14="http://schemas.microsoft.com/office/powerpoint/2010/main" val="2932649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188" y="378773"/>
            <a:ext cx="5712725" cy="781287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id-ID" sz="3600" dirty="0"/>
              <a:t>Kenapa dosis perlu dihitung??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id-ID" dirty="0"/>
              <a:t>Suatu obat untuk dapat memberikan efek yang diinginkan pada tubuh, diperlukan minimal konsentrasi obat yang dikandung didalam darah.</a:t>
            </a:r>
          </a:p>
          <a:p>
            <a:pPr algn="just"/>
            <a:r>
              <a:rPr lang="id-ID" dirty="0"/>
              <a:t>Untuk dapat mencapai kadar/konsentrasi yang diinginkan, atau konsentrasi terapetik (konsentrasi yang diinginkan untuk dapat menghasilkan efek terapetik), diperlukan sejumlah kuantitatif obat untuk menghantarkan obat tersebut sehingga tercapai kadar MEC nya.</a:t>
            </a:r>
          </a:p>
        </p:txBody>
      </p:sp>
    </p:spTree>
    <p:extLst>
      <p:ext uri="{BB962C8B-B14F-4D97-AF65-F5344CB8AC3E}">
        <p14:creationId xmlns:p14="http://schemas.microsoft.com/office/powerpoint/2010/main" val="1618189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3763CE-A9A3-B537-290A-21C084F928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Individu</a:t>
            </a:r>
            <a:r>
              <a:rPr lang="en-US" dirty="0"/>
              <a:t> </a:t>
            </a:r>
            <a:r>
              <a:rPr lang="en-US" dirty="0" err="1"/>
              <a:t>pemakai</a:t>
            </a:r>
            <a:r>
              <a:rPr lang="en-US" dirty="0"/>
              <a:t> </a:t>
            </a:r>
            <a:r>
              <a:rPr lang="en-US" dirty="0" err="1"/>
              <a:t>obat</a:t>
            </a:r>
            <a:endParaRPr lang="en-US" dirty="0"/>
          </a:p>
          <a:p>
            <a:r>
              <a:rPr lang="en-US" dirty="0" err="1"/>
              <a:t>Jenis</a:t>
            </a:r>
            <a:r>
              <a:rPr lang="en-US" dirty="0"/>
              <a:t> dan </a:t>
            </a:r>
            <a:r>
              <a:rPr lang="en-US" dirty="0" err="1"/>
              <a:t>berat</a:t>
            </a:r>
            <a:r>
              <a:rPr lang="en-US" dirty="0"/>
              <a:t> </a:t>
            </a:r>
            <a:r>
              <a:rPr lang="en-US" dirty="0" err="1"/>
              <a:t>ringanya</a:t>
            </a:r>
            <a:r>
              <a:rPr lang="en-US" dirty="0"/>
              <a:t> </a:t>
            </a:r>
            <a:r>
              <a:rPr lang="en-US" dirty="0" err="1"/>
              <a:t>penyakit</a:t>
            </a:r>
            <a:endParaRPr lang="en-US" dirty="0"/>
          </a:p>
          <a:p>
            <a:r>
              <a:rPr lang="en-US" dirty="0" err="1"/>
              <a:t>Profil</a:t>
            </a:r>
            <a:r>
              <a:rPr lang="en-US" dirty="0"/>
              <a:t> </a:t>
            </a:r>
            <a:r>
              <a:rPr lang="en-US" dirty="0" err="1"/>
              <a:t>obat</a:t>
            </a:r>
            <a:endParaRPr lang="en-US" dirty="0"/>
          </a:p>
          <a:p>
            <a:r>
              <a:rPr lang="en-US" dirty="0" err="1"/>
              <a:t>Epidemi</a:t>
            </a:r>
            <a:endParaRPr lang="en-US" dirty="0"/>
          </a:p>
          <a:p>
            <a:r>
              <a:rPr lang="en-US" dirty="0" err="1"/>
              <a:t>Faktor</a:t>
            </a:r>
            <a:r>
              <a:rPr lang="en-US" dirty="0"/>
              <a:t> </a:t>
            </a:r>
            <a:r>
              <a:rPr lang="en-US" dirty="0" err="1"/>
              <a:t>lingkungan</a:t>
            </a:r>
            <a:endParaRPr lang="en-US" dirty="0"/>
          </a:p>
          <a:p>
            <a:pPr marL="0" indent="0">
              <a:buNone/>
            </a:pPr>
            <a:endParaRPr lang="en-ID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D0EE40F-2EA5-C53B-98C4-1A912A2DFF28}"/>
              </a:ext>
            </a:extLst>
          </p:cNvPr>
          <p:cNvSpPr/>
          <p:nvPr/>
        </p:nvSpPr>
        <p:spPr>
          <a:xfrm>
            <a:off x="618978" y="393895"/>
            <a:ext cx="7677857" cy="79655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Pertimbangan</a:t>
            </a:r>
            <a:r>
              <a:rPr lang="en-US" sz="3200" b="1" dirty="0"/>
              <a:t> </a:t>
            </a:r>
            <a:r>
              <a:rPr lang="en-US" sz="3200" b="1" dirty="0" err="1"/>
              <a:t>Menghitung</a:t>
            </a:r>
            <a:r>
              <a:rPr lang="en-US" sz="3200" b="1" dirty="0"/>
              <a:t> </a:t>
            </a:r>
            <a:r>
              <a:rPr lang="en-US" sz="3200" b="1" dirty="0" err="1"/>
              <a:t>Dosis</a:t>
            </a:r>
            <a:r>
              <a:rPr lang="en-US" sz="3200" b="1" dirty="0"/>
              <a:t> </a:t>
            </a:r>
            <a:r>
              <a:rPr lang="en-US" sz="3200" b="1" dirty="0" err="1"/>
              <a:t>Obat</a:t>
            </a:r>
            <a:endParaRPr lang="en-ID" sz="32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298A26-AE3C-8CC9-1214-B561DF47A0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26" b="14442"/>
          <a:stretch/>
        </p:blipFill>
        <p:spPr>
          <a:xfrm>
            <a:off x="7948291" y="1304816"/>
            <a:ext cx="2845225" cy="25496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4357BDA-E589-B99F-6457-A52E766357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111"/>
          <a:stretch/>
        </p:blipFill>
        <p:spPr>
          <a:xfrm>
            <a:off x="6096000" y="3026407"/>
            <a:ext cx="2156970" cy="24001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43736CB-6375-5C17-7D60-171BFC06C31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065" b="14627"/>
          <a:stretch/>
        </p:blipFill>
        <p:spPr>
          <a:xfrm>
            <a:off x="8070732" y="4163965"/>
            <a:ext cx="2688168" cy="202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33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3763CE-A9A3-B537-290A-21C084F928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Umur</a:t>
            </a:r>
            <a:endParaRPr lang="en-US" dirty="0"/>
          </a:p>
          <a:p>
            <a:r>
              <a:rPr lang="en-US" dirty="0" err="1"/>
              <a:t>Berat</a:t>
            </a:r>
            <a:r>
              <a:rPr lang="en-US" dirty="0"/>
              <a:t> badan</a:t>
            </a:r>
          </a:p>
          <a:p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kelamin</a:t>
            </a:r>
            <a:endParaRPr lang="en-US" dirty="0"/>
          </a:p>
          <a:p>
            <a:r>
              <a:rPr lang="en-US" dirty="0"/>
              <a:t>Luas </a:t>
            </a:r>
            <a:r>
              <a:rPr lang="en-US" dirty="0" err="1"/>
              <a:t>permukaan</a:t>
            </a:r>
            <a:r>
              <a:rPr lang="en-US" dirty="0"/>
              <a:t> </a:t>
            </a:r>
            <a:r>
              <a:rPr lang="en-US" dirty="0" err="1"/>
              <a:t>tubuh</a:t>
            </a:r>
            <a:endParaRPr lang="en-US" dirty="0"/>
          </a:p>
          <a:p>
            <a:r>
              <a:rPr lang="en-US" dirty="0" err="1"/>
              <a:t>Toleransi</a:t>
            </a:r>
            <a:r>
              <a:rPr lang="en-US" dirty="0"/>
              <a:t> </a:t>
            </a:r>
          </a:p>
          <a:p>
            <a:r>
              <a:rPr lang="en-US" dirty="0" err="1"/>
              <a:t>Habituasi</a:t>
            </a:r>
            <a:endParaRPr lang="en-US" dirty="0"/>
          </a:p>
          <a:p>
            <a:r>
              <a:rPr lang="en-US" dirty="0" err="1"/>
              <a:t>Adiksi</a:t>
            </a:r>
            <a:r>
              <a:rPr lang="en-US" dirty="0"/>
              <a:t> </a:t>
            </a:r>
          </a:p>
          <a:p>
            <a:r>
              <a:rPr lang="en-US" dirty="0" err="1"/>
              <a:t>Kondisi</a:t>
            </a:r>
            <a:r>
              <a:rPr lang="en-US" dirty="0"/>
              <a:t> </a:t>
            </a:r>
            <a:r>
              <a:rPr lang="en-US" dirty="0" err="1"/>
              <a:t>Penderita</a:t>
            </a:r>
            <a:endParaRPr lang="en-US" dirty="0"/>
          </a:p>
          <a:p>
            <a:pPr marL="0" indent="0">
              <a:buNone/>
            </a:pPr>
            <a:endParaRPr lang="en-ID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D0EE40F-2EA5-C53B-98C4-1A912A2DFF28}"/>
              </a:ext>
            </a:extLst>
          </p:cNvPr>
          <p:cNvSpPr/>
          <p:nvPr/>
        </p:nvSpPr>
        <p:spPr>
          <a:xfrm>
            <a:off x="618978" y="393895"/>
            <a:ext cx="7677857" cy="79655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Faktor</a:t>
            </a:r>
            <a:r>
              <a:rPr lang="en-US" sz="3200" b="1" dirty="0"/>
              <a:t> </a:t>
            </a:r>
            <a:r>
              <a:rPr lang="en-US" sz="3200" b="1" dirty="0" err="1"/>
              <a:t>individu</a:t>
            </a:r>
            <a:r>
              <a:rPr lang="en-US" sz="3200" b="1" dirty="0"/>
              <a:t> </a:t>
            </a:r>
            <a:r>
              <a:rPr lang="en-US" sz="3200" b="1" dirty="0" err="1"/>
              <a:t>penderita</a:t>
            </a:r>
            <a:r>
              <a:rPr lang="en-US" sz="3200" b="1" dirty="0"/>
              <a:t> </a:t>
            </a:r>
            <a:r>
              <a:rPr lang="en-US" sz="3200" b="1" dirty="0" err="1"/>
              <a:t>meliputi</a:t>
            </a:r>
            <a:endParaRPr lang="en-ID" sz="3200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A21A452-4A9A-E42C-9B82-E6F31A7733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4157" y="1420769"/>
            <a:ext cx="3272678" cy="32726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A6C2FFA-4001-2F24-3B89-5F6C71FA29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977" r="31181"/>
          <a:stretch/>
        </p:blipFill>
        <p:spPr>
          <a:xfrm>
            <a:off x="8657699" y="3400839"/>
            <a:ext cx="2132221" cy="258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762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950" y="382137"/>
            <a:ext cx="4904205" cy="107795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br>
              <a:rPr lang="id-ID" sz="3600" dirty="0"/>
            </a:br>
            <a:r>
              <a:rPr lang="id-ID" sz="3600" dirty="0"/>
              <a:t>Macam – macam dosis</a:t>
            </a:r>
            <a:br>
              <a:rPr lang="id-ID" sz="3600" dirty="0"/>
            </a:br>
            <a:endParaRPr lang="id-ID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id-ID" dirty="0"/>
              <a:t>Dosis terapi adalah takaran obat yang diberikan dalam keadaan biasa dan dapat menyembuhkan penderita.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/>
              <a:t>Dosis minimum adalah takaran obat terkecil yang diberikan yang masih dapat menyembuhkan dan tidak menimbulkan resistensi pada penderita.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/>
              <a:t>Dosis maksimum adalah takaran obat terbesar yang diberikan, yang masih dapat menyembuhkan dan tidak menimbulkan keracunan pada penderita.</a:t>
            </a:r>
          </a:p>
        </p:txBody>
      </p:sp>
    </p:spTree>
    <p:extLst>
      <p:ext uri="{BB962C8B-B14F-4D97-AF65-F5344CB8AC3E}">
        <p14:creationId xmlns:p14="http://schemas.microsoft.com/office/powerpoint/2010/main" val="136607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836" y="2030341"/>
            <a:ext cx="10515600" cy="384193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id-ID" dirty="0"/>
              <a:t>Dosis toksik adalah takaran obat dalam keadaan biasa yang dapat menyebabkan keracunan pada penderita.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id-ID" dirty="0"/>
              <a:t>Dosis letalis adalah takaran obat dalam keadaan biasa yang dapat menyebabkan keracunan pada penderita. Dosis letalis terdiri dari :</a:t>
            </a:r>
          </a:p>
          <a:p>
            <a:pPr marL="514350" indent="-514350">
              <a:buFont typeface="+mj-lt"/>
              <a:buAutoNum type="alphaLcPeriod"/>
            </a:pPr>
            <a:r>
              <a:rPr lang="id-ID" dirty="0"/>
              <a:t>L.D 50 : takaran yang menyebabkan kematian pada 50% hewan percobaan.</a:t>
            </a:r>
          </a:p>
          <a:p>
            <a:pPr marL="514350" indent="-514350">
              <a:buFont typeface="+mj-lt"/>
              <a:buAutoNum type="alphaLcPeriod"/>
            </a:pPr>
            <a:r>
              <a:rPr lang="id-ID" dirty="0"/>
              <a:t>L.D 100 : takaran yang menyebabkan kematian pada 100% hewan percobaan.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836" y="334300"/>
            <a:ext cx="3024117" cy="131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72931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17"/>
  <p:tag name="ISPRING_FIRST_PUBLISH" val="1"/>
</p:tagLst>
</file>

<file path=ppt/theme/theme1.xml><?xml version="1.0" encoding="utf-8"?>
<a:theme xmlns:a="http://schemas.openxmlformats.org/drawingml/2006/main" name="千图网海量PPT模板www.58pic.com ​​">
  <a:themeElements>
    <a:clrScheme name="自定义 99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62626"/>
      </a:accent1>
      <a:accent2>
        <a:srgbClr val="429C8B"/>
      </a:accent2>
      <a:accent3>
        <a:srgbClr val="262626"/>
      </a:accent3>
      <a:accent4>
        <a:srgbClr val="429C8B"/>
      </a:accent4>
      <a:accent5>
        <a:srgbClr val="262626"/>
      </a:accent5>
      <a:accent6>
        <a:srgbClr val="429C8B"/>
      </a:accent6>
      <a:hlink>
        <a:srgbClr val="262626"/>
      </a:hlink>
      <a:folHlink>
        <a:srgbClr val="429C8B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</TotalTime>
  <Words>1413</Words>
  <Application>Microsoft Office PowerPoint</Application>
  <PresentationFormat>Widescreen</PresentationFormat>
  <Paragraphs>205</Paragraphs>
  <Slides>29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1" baseType="lpstr">
      <vt:lpstr>等线</vt:lpstr>
      <vt:lpstr>等线 Light</vt:lpstr>
      <vt:lpstr>Yu Gothic</vt:lpstr>
      <vt:lpstr>Arial</vt:lpstr>
      <vt:lpstr>Cambria Math</vt:lpstr>
      <vt:lpstr>ff1</vt:lpstr>
      <vt:lpstr>Mongolian Baiti</vt:lpstr>
      <vt:lpstr>Noto Sans S Chinese Light</vt:lpstr>
      <vt:lpstr>Noto Sans S Chinese Medium</vt:lpstr>
      <vt:lpstr>Noto Sans S Chinese Thin</vt:lpstr>
      <vt:lpstr>Source Sans Pro</vt:lpstr>
      <vt:lpstr>千图网海量PPT模板www.58pic.com ​​</vt:lpstr>
      <vt:lpstr>PowerPoint Presentation</vt:lpstr>
      <vt:lpstr>PowerPoint Presentation</vt:lpstr>
      <vt:lpstr>Dosis Obat</vt:lpstr>
      <vt:lpstr>Ketentuan Umum FI ed. III tentang Dosis</vt:lpstr>
      <vt:lpstr>Kenapa dosis perlu dihitung??</vt:lpstr>
      <vt:lpstr>PowerPoint Presentation</vt:lpstr>
      <vt:lpstr>PowerPoint Presentation</vt:lpstr>
      <vt:lpstr> Macam – macam dosis </vt:lpstr>
      <vt:lpstr>PowerPoint Presentation</vt:lpstr>
      <vt:lpstr>Perhitungan dosis</vt:lpstr>
      <vt:lpstr>Rumus Perhitungan dosis Berdasarkan Umur</vt:lpstr>
      <vt:lpstr>Rumus Perhitungan dosis Berdasarkan Umur</vt:lpstr>
      <vt:lpstr>Rumus Perhitungan dosis Berdasarkan Umur</vt:lpstr>
      <vt:lpstr>Rumus Perhitungan dosis Berdasarkan berat badan</vt:lpstr>
      <vt:lpstr>Rumus Perhitungan dosis Berdasarkan LPT</vt:lpstr>
      <vt:lpstr>Contoh Soal</vt:lpstr>
      <vt:lpstr>Penyelesaian</vt:lpstr>
      <vt:lpstr>Penyelesaian</vt:lpstr>
      <vt:lpstr>Penyelesaian</vt:lpstr>
      <vt:lpstr>Contoh Soal</vt:lpstr>
      <vt:lpstr>Penyelesaian</vt:lpstr>
      <vt:lpstr>Penyelesaian</vt:lpstr>
      <vt:lpstr>Penyelesaian</vt:lpstr>
      <vt:lpstr>Hitung dosis pada resep berikut ini</vt:lpstr>
      <vt:lpstr> Contoh Soal </vt:lpstr>
      <vt:lpstr>PowerPoint Presentation</vt:lpstr>
      <vt:lpstr>Contoh Soal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17</dc:title>
  <dc:creator>asus</dc:creator>
  <cp:lastModifiedBy>ASUS X441NA</cp:lastModifiedBy>
  <cp:revision>56</cp:revision>
  <dcterms:created xsi:type="dcterms:W3CDTF">2018-04-10T04:31:45Z</dcterms:created>
  <dcterms:modified xsi:type="dcterms:W3CDTF">2024-10-21T14:37:47Z</dcterms:modified>
</cp:coreProperties>
</file>