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63" r:id="rId10"/>
    <p:sldId id="264" r:id="rId11"/>
    <p:sldId id="290" r:id="rId12"/>
    <p:sldId id="29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4" r:id="rId30"/>
    <p:sldId id="293" r:id="rId31"/>
    <p:sldId id="295" r:id="rId32"/>
    <p:sldId id="296" r:id="rId33"/>
    <p:sldId id="297" r:id="rId34"/>
    <p:sldId id="301" r:id="rId35"/>
    <p:sldId id="298" r:id="rId36"/>
    <p:sldId id="300" r:id="rId37"/>
    <p:sldId id="299" r:id="rId38"/>
    <p:sldId id="302" r:id="rId39"/>
    <p:sldId id="288" r:id="rId40"/>
    <p:sldId id="303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896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0F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Yu Gothic"/>
                <a:cs typeface="Yu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0F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896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0F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4806" y="198501"/>
            <a:ext cx="791438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0FF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710" y="1748104"/>
            <a:ext cx="7175500" cy="392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Yu Gothic"/>
                <a:cs typeface="Yu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5104" y="3831323"/>
            <a:ext cx="5436108" cy="1062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97511" y="3758116"/>
            <a:ext cx="5213702" cy="1329210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3600" spc="-210" dirty="0">
                <a:solidFill>
                  <a:srgbClr val="F0FF9B"/>
                </a:solidFill>
                <a:latin typeface="Times New Roman"/>
                <a:cs typeface="Times New Roman"/>
              </a:rPr>
              <a:t>PENGGOLONGAN</a:t>
            </a:r>
            <a:r>
              <a:rPr sz="3600" dirty="0">
                <a:solidFill>
                  <a:srgbClr val="F0FF9B"/>
                </a:solidFill>
                <a:latin typeface="Times New Roman"/>
                <a:cs typeface="Times New Roman"/>
              </a:rPr>
              <a:t> </a:t>
            </a:r>
            <a:r>
              <a:rPr sz="3600" spc="-110" dirty="0">
                <a:solidFill>
                  <a:srgbClr val="F0FF9B"/>
                </a:solidFill>
                <a:latin typeface="Times New Roman"/>
                <a:cs typeface="Times New Roman"/>
              </a:rPr>
              <a:t>OBAT</a:t>
            </a:r>
            <a:endParaRPr sz="3600" dirty="0">
              <a:latin typeface="Times New Roman"/>
              <a:cs typeface="Times New Roman"/>
            </a:endParaRPr>
          </a:p>
          <a:p>
            <a:pPr marL="920750">
              <a:lnSpc>
                <a:spcPct val="100000"/>
              </a:lnSpc>
              <a:spcBef>
                <a:spcPts val="1185"/>
              </a:spcBef>
            </a:pPr>
            <a:r>
              <a:rPr lang="en-US" sz="2600" spc="-5" dirty="0">
                <a:solidFill>
                  <a:srgbClr val="FFFFFF"/>
                </a:solidFill>
                <a:latin typeface="Calibri"/>
                <a:cs typeface="Calibri"/>
              </a:rPr>
              <a:t>apt. </a:t>
            </a:r>
            <a:r>
              <a:rPr sz="2600" spc="-5" dirty="0" err="1">
                <a:solidFill>
                  <a:srgbClr val="FFFFFF"/>
                </a:solidFill>
                <a:latin typeface="Calibri"/>
                <a:cs typeface="Calibri"/>
              </a:rPr>
              <a:t>Febriana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Astuti,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 err="1">
                <a:solidFill>
                  <a:srgbClr val="FFFFFF"/>
                </a:solidFill>
                <a:latin typeface="Calibri"/>
                <a:cs typeface="Calibri"/>
              </a:rPr>
              <a:t>M.Farm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49823" y="128015"/>
            <a:ext cx="3554095" cy="2519680"/>
            <a:chOff x="5449823" y="128015"/>
            <a:chExt cx="3554095" cy="25196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7923" y="166115"/>
              <a:ext cx="3477768" cy="2442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68873" y="147065"/>
              <a:ext cx="3515995" cy="2481580"/>
            </a:xfrm>
            <a:custGeom>
              <a:avLst/>
              <a:gdLst/>
              <a:ahLst/>
              <a:cxnLst/>
              <a:rect l="l" t="t" r="r" b="b"/>
              <a:pathLst>
                <a:path w="3515995" h="2481580">
                  <a:moveTo>
                    <a:pt x="0" y="2481072"/>
                  </a:moveTo>
                  <a:lnTo>
                    <a:pt x="3515868" y="2481072"/>
                  </a:lnTo>
                  <a:lnTo>
                    <a:pt x="3515868" y="0"/>
                  </a:lnTo>
                  <a:lnTo>
                    <a:pt x="0" y="0"/>
                  </a:lnTo>
                  <a:lnTo>
                    <a:pt x="0" y="2481072"/>
                  </a:lnTo>
                  <a:close/>
                </a:path>
              </a:pathLst>
            </a:custGeom>
            <a:ln w="38100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651247"/>
            <a:ext cx="1822704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5114" y="550926"/>
            <a:ext cx="1627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AF50"/>
                </a:solidFill>
              </a:rPr>
              <a:t>Slide</a:t>
            </a:r>
            <a:r>
              <a:rPr spc="-8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Title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304" y="1290827"/>
            <a:ext cx="7272528" cy="4581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4B14-1E6F-946D-AEAA-27D99D33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5562600" cy="49244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OBAT BEBAS TERBATAS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52600-5CF4-F3C4-5C95-827C4F154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4" t="10384" r="28332" b="5556"/>
          <a:stretch/>
        </p:blipFill>
        <p:spPr>
          <a:xfrm>
            <a:off x="2514600" y="1093216"/>
            <a:ext cx="5562600" cy="57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2F7E-3B7D-018E-31A3-EFFDAFF0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1295400"/>
            <a:ext cx="6776593" cy="147732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Tanda </a:t>
            </a:r>
            <a:r>
              <a:rPr lang="en-US" dirty="0" err="1">
                <a:solidFill>
                  <a:schemeClr val="tx1"/>
                </a:solidFill>
              </a:rPr>
              <a:t>anjuran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periksa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bila</a:t>
            </a:r>
            <a:r>
              <a:rPr lang="en-US" dirty="0">
                <a:solidFill>
                  <a:schemeClr val="tx1"/>
                </a:solidFill>
              </a:rPr>
              <a:t> 3-5 </a:t>
            </a:r>
            <a:r>
              <a:rPr lang="en-US" dirty="0" err="1">
                <a:solidFill>
                  <a:schemeClr val="tx1"/>
                </a:solidFill>
              </a:rPr>
              <a:t>hari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kunjung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sembuh</a:t>
            </a:r>
            <a:r>
              <a:rPr lang="en-US" dirty="0">
                <a:solidFill>
                  <a:schemeClr val="tx1"/>
                </a:solidFill>
              </a:rPr>
              <a:t> (SK Menkes RI No 386 tahun1994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7D4F0-906C-15CC-5703-0A3A1DA83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46667" r="18332" b="15125"/>
          <a:stretch/>
        </p:blipFill>
        <p:spPr>
          <a:xfrm>
            <a:off x="2286000" y="2775109"/>
            <a:ext cx="5943600" cy="26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7015" y="244805"/>
            <a:ext cx="1791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AF50"/>
                </a:solidFill>
              </a:rPr>
              <a:t>Obat</a:t>
            </a:r>
            <a:r>
              <a:rPr spc="-70" dirty="0">
                <a:solidFill>
                  <a:srgbClr val="00AF50"/>
                </a:solidFill>
              </a:rPr>
              <a:t> </a:t>
            </a:r>
            <a:r>
              <a:rPr spc="-35" dirty="0">
                <a:solidFill>
                  <a:srgbClr val="00AF50"/>
                </a:solidFill>
              </a:rPr>
              <a:t>keras</a:t>
            </a:r>
          </a:p>
        </p:txBody>
      </p:sp>
      <p:sp>
        <p:nvSpPr>
          <p:cNvPr id="4" name="object 4"/>
          <p:cNvSpPr/>
          <p:nvPr/>
        </p:nvSpPr>
        <p:spPr>
          <a:xfrm>
            <a:off x="450341" y="1445513"/>
            <a:ext cx="7015480" cy="4579620"/>
          </a:xfrm>
          <a:custGeom>
            <a:avLst/>
            <a:gdLst/>
            <a:ahLst/>
            <a:cxnLst/>
            <a:rect l="l" t="t" r="r" b="b"/>
            <a:pathLst>
              <a:path w="7015480" h="4579620">
                <a:moveTo>
                  <a:pt x="0" y="4579620"/>
                </a:moveTo>
                <a:lnTo>
                  <a:pt x="7014972" y="4579620"/>
                </a:lnTo>
                <a:lnTo>
                  <a:pt x="7014972" y="0"/>
                </a:lnTo>
                <a:lnTo>
                  <a:pt x="0" y="0"/>
                </a:lnTo>
                <a:lnTo>
                  <a:pt x="0" y="457962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8015" y="1426210"/>
            <a:ext cx="6858000" cy="186943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4965" marR="5080" indent="-342900" algn="just">
              <a:lnSpc>
                <a:spcPct val="90000"/>
              </a:lnSpc>
              <a:spcBef>
                <a:spcPts val="359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keras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(dulu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disebut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daftar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G</a:t>
            </a:r>
            <a:r>
              <a:rPr sz="2200" spc="6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=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gevaarlijk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=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berbahaya)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yaitu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berkhasiat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keras yang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untuk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memperolehnya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harus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dengan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resep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dokter,memakai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tanda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lingkaran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merah </a:t>
            </a:r>
            <a:r>
              <a:rPr sz="2200" spc="-6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bergaris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tepi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hitam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dengan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tulisan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huruf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K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di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dalamnya.</a:t>
            </a:r>
            <a:endParaRPr sz="2200">
              <a:latin typeface="Yu Gothic"/>
              <a:cs typeface="Yu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015" y="4511421"/>
            <a:ext cx="588454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5080" indent="-3429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Tanda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khusus</a:t>
            </a:r>
            <a:r>
              <a:rPr sz="2200" spc="3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dilekatkan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sedemikian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rupa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sehingga jelas</a:t>
            </a:r>
            <a:r>
              <a:rPr sz="2200" spc="6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terlihat</a:t>
            </a:r>
            <a:r>
              <a:rPr sz="2200" spc="60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dan mudah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dikenali.</a:t>
            </a:r>
            <a:endParaRPr sz="2200">
              <a:latin typeface="Yu Gothic"/>
              <a:cs typeface="Yu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3676" y="3429000"/>
            <a:ext cx="1068324" cy="972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9238" y="166878"/>
            <a:ext cx="4886325" cy="611505"/>
          </a:xfrm>
          <a:prstGeom prst="rect">
            <a:avLst/>
          </a:prstGeom>
          <a:solidFill>
            <a:srgbClr val="FFFFFF"/>
          </a:solidFill>
          <a:ln w="28955">
            <a:solidFill>
              <a:srgbClr val="30859C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00"/>
              </a:spcBef>
            </a:pPr>
            <a:r>
              <a:rPr sz="2400" spc="-5" dirty="0">
                <a:solidFill>
                  <a:srgbClr val="00AF50"/>
                </a:solidFill>
                <a:latin typeface="Palatino Linotype"/>
                <a:cs typeface="Palatino Linotype"/>
              </a:rPr>
              <a:t>Contoh</a:t>
            </a:r>
            <a:r>
              <a:rPr sz="2400" spc="-10" dirty="0">
                <a:solidFill>
                  <a:srgbClr val="00AF50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00AF50"/>
                </a:solidFill>
                <a:latin typeface="Palatino Linotype"/>
                <a:cs typeface="Palatino Linotype"/>
              </a:rPr>
              <a:t>obat</a:t>
            </a:r>
            <a:r>
              <a:rPr sz="2400" spc="-15" dirty="0">
                <a:solidFill>
                  <a:srgbClr val="00AF50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Palatino Linotype"/>
                <a:cs typeface="Palatino Linotype"/>
              </a:rPr>
              <a:t>keras</a:t>
            </a:r>
            <a:endParaRPr sz="240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" y="1443227"/>
            <a:ext cx="7176516" cy="4276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5114" y="494538"/>
            <a:ext cx="4629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>
                <a:solidFill>
                  <a:srgbClr val="00AF50"/>
                </a:solidFill>
              </a:rPr>
              <a:t>OBAT</a:t>
            </a:r>
            <a:r>
              <a:rPr spc="-35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WAJIB</a:t>
            </a:r>
            <a:r>
              <a:rPr spc="-30" dirty="0">
                <a:solidFill>
                  <a:srgbClr val="00AF50"/>
                </a:solidFill>
              </a:rPr>
              <a:t> </a:t>
            </a:r>
            <a:r>
              <a:rPr spc="-15" dirty="0">
                <a:solidFill>
                  <a:srgbClr val="00AF50"/>
                </a:solidFill>
              </a:rPr>
              <a:t>APOTEK</a:t>
            </a:r>
            <a:r>
              <a:rPr spc="-35" dirty="0">
                <a:solidFill>
                  <a:srgbClr val="00AF50"/>
                </a:solidFill>
              </a:rPr>
              <a:t> (OWA)</a:t>
            </a:r>
          </a:p>
        </p:txBody>
      </p:sp>
      <p:sp>
        <p:nvSpPr>
          <p:cNvPr id="3" name="object 3"/>
          <p:cNvSpPr/>
          <p:nvPr/>
        </p:nvSpPr>
        <p:spPr>
          <a:xfrm>
            <a:off x="1671066" y="1325117"/>
            <a:ext cx="7178040" cy="5017135"/>
          </a:xfrm>
          <a:custGeom>
            <a:avLst/>
            <a:gdLst/>
            <a:ahLst/>
            <a:cxnLst/>
            <a:rect l="l" t="t" r="r" b="b"/>
            <a:pathLst>
              <a:path w="7178040" h="5017135">
                <a:moveTo>
                  <a:pt x="0" y="5017008"/>
                </a:moveTo>
                <a:lnTo>
                  <a:pt x="7178040" y="5017008"/>
                </a:lnTo>
                <a:lnTo>
                  <a:pt x="7178040" y="0"/>
                </a:lnTo>
                <a:lnTo>
                  <a:pt x="0" y="0"/>
                </a:lnTo>
                <a:lnTo>
                  <a:pt x="0" y="5017008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49679" y="1336675"/>
            <a:ext cx="692975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Yu Gothic"/>
                <a:cs typeface="Yu Gothic"/>
              </a:rPr>
              <a:t>Obat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Wajib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Apotek</a:t>
            </a:r>
            <a:r>
              <a:rPr sz="2000" spc="-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(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OWA </a:t>
            </a:r>
            <a:r>
              <a:rPr sz="2000" dirty="0">
                <a:latin typeface="Yu Gothic"/>
                <a:cs typeface="Yu Gothic"/>
              </a:rPr>
              <a:t>) </a:t>
            </a:r>
            <a:endParaRPr sz="20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Yu Gothic"/>
                <a:cs typeface="Yu Gothic"/>
              </a:rPr>
              <a:t>Keputusan</a:t>
            </a:r>
            <a:r>
              <a:rPr sz="2000" spc="-4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Menkes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nomor </a:t>
            </a:r>
            <a:r>
              <a:rPr sz="2000" spc="-5" dirty="0">
                <a:latin typeface="Yu Gothic"/>
                <a:cs typeface="Yu Gothic"/>
              </a:rPr>
              <a:t>: 347/MenKes/SK/VII/1990 </a:t>
            </a:r>
            <a:endParaRPr sz="20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Yu Gothic"/>
                <a:cs typeface="Yu Gothic"/>
              </a:rPr>
              <a:t>Tujuan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keputusan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ini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adalah</a:t>
            </a:r>
            <a:r>
              <a:rPr sz="2000" spc="-25" dirty="0">
                <a:latin typeface="Yu Gothic"/>
                <a:cs typeface="Yu Gothic"/>
              </a:rPr>
              <a:t> </a:t>
            </a:r>
            <a:r>
              <a:rPr sz="2000" spc="-10" dirty="0">
                <a:latin typeface="Yu Gothic"/>
                <a:cs typeface="Yu Gothic"/>
              </a:rPr>
              <a:t>; </a:t>
            </a:r>
            <a:endParaRPr sz="2000">
              <a:latin typeface="Yu Gothic"/>
              <a:cs typeface="Yu Gothic"/>
            </a:endParaRPr>
          </a:p>
          <a:p>
            <a:pPr marL="469900" marR="158750" indent="-457200">
              <a:lnSpc>
                <a:spcPct val="100000"/>
              </a:lnSpc>
              <a:buAutoNum type="alphaLcPeriod"/>
              <a:tabLst>
                <a:tab pos="469265" algn="l"/>
                <a:tab pos="469900" algn="l"/>
              </a:tabLst>
            </a:pPr>
            <a:r>
              <a:rPr sz="2000" dirty="0">
                <a:latin typeface="Yu Gothic"/>
                <a:cs typeface="Yu Gothic"/>
              </a:rPr>
              <a:t>Untuk </a:t>
            </a:r>
            <a:r>
              <a:rPr sz="2000" spc="-5" dirty="0">
                <a:latin typeface="Yu Gothic"/>
                <a:cs typeface="Yu Gothic"/>
              </a:rPr>
              <a:t>meningkatkan </a:t>
            </a:r>
            <a:r>
              <a:rPr sz="2000" dirty="0">
                <a:latin typeface="Yu Gothic"/>
                <a:cs typeface="Yu Gothic"/>
              </a:rPr>
              <a:t>kemampuan masyarakat </a:t>
            </a:r>
            <a:r>
              <a:rPr sz="2000" spc="-5" dirty="0">
                <a:latin typeface="Yu Gothic"/>
                <a:cs typeface="Yu Gothic"/>
              </a:rPr>
              <a:t>dalam </a:t>
            </a:r>
            <a:r>
              <a:rPr sz="2000" dirty="0">
                <a:latin typeface="Yu Gothic"/>
                <a:cs typeface="Yu Gothic"/>
              </a:rPr>
              <a:t> menolong dirinya sendiri </a:t>
            </a:r>
            <a:r>
              <a:rPr sz="2000" spc="-5" dirty="0">
                <a:latin typeface="Yu Gothic"/>
                <a:cs typeface="Yu Gothic"/>
              </a:rPr>
              <a:t>guna mengatasi </a:t>
            </a:r>
            <a:r>
              <a:rPr sz="2000" dirty="0">
                <a:latin typeface="Yu Gothic"/>
                <a:cs typeface="Yu Gothic"/>
              </a:rPr>
              <a:t>masalah 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kesehatan perlu ditunjang dengan </a:t>
            </a:r>
            <a:r>
              <a:rPr sz="2000" dirty="0">
                <a:latin typeface="Yu Gothic"/>
                <a:cs typeface="Yu Gothic"/>
              </a:rPr>
              <a:t>sarana </a:t>
            </a:r>
            <a:r>
              <a:rPr sz="2000" spc="-5" dirty="0">
                <a:latin typeface="Yu Gothic"/>
                <a:cs typeface="Yu Gothic"/>
              </a:rPr>
              <a:t>yang dapat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meningkatkan pengobatan </a:t>
            </a:r>
            <a:r>
              <a:rPr sz="2000" dirty="0">
                <a:latin typeface="Yu Gothic"/>
                <a:cs typeface="Yu Gothic"/>
              </a:rPr>
              <a:t>sendiri secara </a:t>
            </a:r>
            <a:r>
              <a:rPr sz="2000" spc="-5" dirty="0">
                <a:latin typeface="Yu Gothic"/>
                <a:cs typeface="Yu Gothic"/>
              </a:rPr>
              <a:t>tepat, aman </a:t>
            </a:r>
            <a:r>
              <a:rPr sz="2000" spc="-56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dan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rasional. </a:t>
            </a:r>
            <a:endParaRPr sz="2000">
              <a:latin typeface="Yu Gothic"/>
              <a:cs typeface="Yu Gothic"/>
            </a:endParaRPr>
          </a:p>
          <a:p>
            <a:pPr marL="469900" marR="5080" indent="-457200">
              <a:lnSpc>
                <a:spcPct val="100000"/>
              </a:lnSpc>
              <a:buAutoNum type="alphaLcPeriod"/>
              <a:tabLst>
                <a:tab pos="469265" algn="l"/>
                <a:tab pos="469900" algn="l"/>
                <a:tab pos="1783714" algn="l"/>
              </a:tabLst>
            </a:pPr>
            <a:r>
              <a:rPr sz="2000" spc="-5" dirty="0">
                <a:latin typeface="Yu Gothic"/>
                <a:cs typeface="Yu Gothic"/>
              </a:rPr>
              <a:t>Bahwa pengobatan </a:t>
            </a:r>
            <a:r>
              <a:rPr sz="2000" dirty="0">
                <a:latin typeface="Yu Gothic"/>
                <a:cs typeface="Yu Gothic"/>
              </a:rPr>
              <a:t>sendiri secara </a:t>
            </a:r>
            <a:r>
              <a:rPr sz="2000" spc="-5" dirty="0">
                <a:latin typeface="Yu Gothic"/>
                <a:cs typeface="Yu Gothic"/>
              </a:rPr>
              <a:t>tepat,aman dan </a:t>
            </a:r>
            <a:r>
              <a:rPr sz="2000" dirty="0">
                <a:latin typeface="Yu Gothic"/>
                <a:cs typeface="Yu Gothic"/>
              </a:rPr>
              <a:t> rasional </a:t>
            </a:r>
            <a:r>
              <a:rPr sz="2000" spc="-5" dirty="0">
                <a:latin typeface="Yu Gothic"/>
                <a:cs typeface="Yu Gothic"/>
              </a:rPr>
              <a:t>dapat dicapai </a:t>
            </a:r>
            <a:r>
              <a:rPr sz="2000" dirty="0">
                <a:latin typeface="Yu Gothic"/>
                <a:cs typeface="Yu Gothic"/>
              </a:rPr>
              <a:t>melalui </a:t>
            </a:r>
            <a:r>
              <a:rPr sz="2000" spc="-5" dirty="0">
                <a:latin typeface="Yu Gothic"/>
                <a:cs typeface="Yu Gothic"/>
              </a:rPr>
              <a:t>peningkatan penyediaan </a:t>
            </a:r>
            <a:r>
              <a:rPr sz="2000" spc="-56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obat yang dibutuhkan untuk pengobatan </a:t>
            </a:r>
            <a:r>
              <a:rPr sz="2000" dirty="0">
                <a:latin typeface="Yu Gothic"/>
                <a:cs typeface="Yu Gothic"/>
              </a:rPr>
              <a:t>sendiri </a:t>
            </a:r>
            <a:r>
              <a:rPr sz="2000" spc="-5" dirty="0">
                <a:latin typeface="Yu Gothic"/>
                <a:cs typeface="Yu Gothic"/>
              </a:rPr>
              <a:t>yang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sekaligus	</a:t>
            </a:r>
            <a:r>
              <a:rPr sz="2000" dirty="0">
                <a:latin typeface="Yu Gothic"/>
                <a:cs typeface="Yu Gothic"/>
              </a:rPr>
              <a:t>menjamin </a:t>
            </a:r>
            <a:r>
              <a:rPr sz="2000" spc="-5" dirty="0">
                <a:latin typeface="Yu Gothic"/>
                <a:cs typeface="Yu Gothic"/>
              </a:rPr>
              <a:t>penggunaan obat </a:t>
            </a:r>
            <a:r>
              <a:rPr sz="2000" dirty="0">
                <a:latin typeface="Yu Gothic"/>
                <a:cs typeface="Yu Gothic"/>
              </a:rPr>
              <a:t>secara </a:t>
            </a:r>
            <a:r>
              <a:rPr sz="2000" spc="-5" dirty="0">
                <a:latin typeface="Yu Gothic"/>
                <a:cs typeface="Yu Gothic"/>
              </a:rPr>
              <a:t>tepat,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aman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dan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rasional. </a:t>
            </a:r>
            <a:endParaRPr sz="2000">
              <a:latin typeface="Yu Gothic"/>
              <a:cs typeface="Yu Gothic"/>
            </a:endParaRPr>
          </a:p>
          <a:p>
            <a:pPr marL="469900" marR="226060" indent="-4572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000" dirty="0">
                <a:latin typeface="Yu Gothic"/>
                <a:cs typeface="Yu Gothic"/>
              </a:rPr>
              <a:t>Untuk </a:t>
            </a:r>
            <a:r>
              <a:rPr sz="2000" spc="-5" dirty="0">
                <a:latin typeface="Yu Gothic"/>
                <a:cs typeface="Yu Gothic"/>
              </a:rPr>
              <a:t>meningkatkan </a:t>
            </a:r>
            <a:r>
              <a:rPr sz="2000" dirty="0">
                <a:latin typeface="Yu Gothic"/>
                <a:cs typeface="Yu Gothic"/>
              </a:rPr>
              <a:t>peran </a:t>
            </a:r>
            <a:r>
              <a:rPr sz="2000" spc="-5" dirty="0">
                <a:latin typeface="Yu Gothic"/>
                <a:cs typeface="Yu Gothic"/>
              </a:rPr>
              <a:t>apoteker </a:t>
            </a:r>
            <a:r>
              <a:rPr sz="2000" dirty="0">
                <a:latin typeface="Yu Gothic"/>
                <a:cs typeface="Yu Gothic"/>
              </a:rPr>
              <a:t>di </a:t>
            </a:r>
            <a:r>
              <a:rPr sz="2000" spc="-5" dirty="0">
                <a:latin typeface="Yu Gothic"/>
                <a:cs typeface="Yu Gothic"/>
              </a:rPr>
              <a:t>apotek dalam </a:t>
            </a:r>
            <a:r>
              <a:rPr sz="2000" spc="-56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pelayanan </a:t>
            </a:r>
            <a:r>
              <a:rPr sz="2000" dirty="0">
                <a:latin typeface="Yu Gothic"/>
                <a:cs typeface="Yu Gothic"/>
              </a:rPr>
              <a:t>KIE </a:t>
            </a:r>
            <a:r>
              <a:rPr sz="2000" spc="-5" dirty="0">
                <a:latin typeface="Yu Gothic"/>
                <a:cs typeface="Yu Gothic"/>
              </a:rPr>
              <a:t>(komunikasi,informasi </a:t>
            </a:r>
            <a:r>
              <a:rPr sz="2000" dirty="0">
                <a:latin typeface="Yu Gothic"/>
                <a:cs typeface="Yu Gothic"/>
              </a:rPr>
              <a:t>dan </a:t>
            </a:r>
            <a:r>
              <a:rPr sz="2000" spc="-5" dirty="0">
                <a:latin typeface="Yu Gothic"/>
                <a:cs typeface="Yu Gothic"/>
              </a:rPr>
              <a:t>edukasi), </a:t>
            </a:r>
            <a:r>
              <a:rPr sz="2000" dirty="0">
                <a:latin typeface="Yu Gothic"/>
                <a:cs typeface="Yu Gothic"/>
              </a:rPr>
              <a:t> serta</a:t>
            </a:r>
            <a:r>
              <a:rPr sz="2000" spc="-3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pelayanan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obat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kepada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masyarakat. </a:t>
            </a:r>
            <a:endParaRPr sz="20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9809" y="471677"/>
            <a:ext cx="2893060" cy="611505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0"/>
              </a:spcBef>
            </a:pPr>
            <a:r>
              <a:rPr sz="2800" spc="-10" dirty="0">
                <a:solidFill>
                  <a:srgbClr val="00AF50"/>
                </a:solidFill>
                <a:latin typeface="Yu Gothic"/>
                <a:cs typeface="Yu Gothic"/>
              </a:rPr>
              <a:t>Contoh</a:t>
            </a:r>
            <a:r>
              <a:rPr sz="2800" dirty="0">
                <a:solidFill>
                  <a:srgbClr val="00AF50"/>
                </a:solidFill>
                <a:latin typeface="Yu Gothic"/>
                <a:cs typeface="Yu Gothic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Yu Gothic"/>
                <a:cs typeface="Yu Gothic"/>
              </a:rPr>
              <a:t>OWA</a:t>
            </a:r>
            <a:endParaRPr sz="2800">
              <a:latin typeface="Yu Gothic"/>
              <a:cs typeface="Yu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9938" y="1597913"/>
            <a:ext cx="7016750" cy="4790440"/>
          </a:xfrm>
          <a:custGeom>
            <a:avLst/>
            <a:gdLst/>
            <a:ahLst/>
            <a:cxnLst/>
            <a:rect l="l" t="t" r="r" b="b"/>
            <a:pathLst>
              <a:path w="7016750" h="4790440">
                <a:moveTo>
                  <a:pt x="0" y="4789932"/>
                </a:moveTo>
                <a:lnTo>
                  <a:pt x="7016496" y="4789932"/>
                </a:lnTo>
                <a:lnTo>
                  <a:pt x="7016496" y="0"/>
                </a:lnTo>
                <a:lnTo>
                  <a:pt x="0" y="0"/>
                </a:lnTo>
                <a:lnTo>
                  <a:pt x="0" y="4789932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8551" y="1608277"/>
            <a:ext cx="6916420" cy="447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Yu Gothic"/>
                <a:cs typeface="Yu Gothic"/>
              </a:rPr>
              <a:t>obat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wajib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apotek No.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1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(artinya</a:t>
            </a:r>
            <a:r>
              <a:rPr sz="2000" spc="-3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yang</a:t>
            </a:r>
            <a:r>
              <a:rPr sz="2000" spc="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pertama</a:t>
            </a:r>
            <a:r>
              <a:rPr sz="2000" spc="-3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kali</a:t>
            </a:r>
            <a:endParaRPr sz="2000">
              <a:latin typeface="Yu Gothic"/>
              <a:cs typeface="Yu Gothic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Yu Gothic"/>
                <a:cs typeface="Yu Gothic"/>
              </a:rPr>
              <a:t>ditetapkan)</a:t>
            </a:r>
            <a:endParaRPr sz="2000">
              <a:latin typeface="Yu Gothic"/>
              <a:cs typeface="Yu Gothic"/>
            </a:endParaRPr>
          </a:p>
          <a:p>
            <a:pPr marL="563245" lvl="1" indent="-208279">
              <a:lnSpc>
                <a:spcPct val="100000"/>
              </a:lnSpc>
              <a:buSzPct val="95000"/>
              <a:buAutoNum type="arabicPeriod"/>
              <a:tabLst>
                <a:tab pos="563880" algn="l"/>
              </a:tabLst>
            </a:pPr>
            <a:r>
              <a:rPr sz="2000" dirty="0">
                <a:latin typeface="Yu Gothic"/>
                <a:cs typeface="Yu Gothic"/>
              </a:rPr>
              <a:t>Obat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kontrasepsi</a:t>
            </a:r>
            <a:r>
              <a:rPr sz="2000" spc="-3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: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Linestrenol</a:t>
            </a:r>
            <a:r>
              <a:rPr sz="2000" spc="-3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(1 siklus)</a:t>
            </a:r>
            <a:endParaRPr sz="2000">
              <a:latin typeface="Yu Gothic"/>
              <a:cs typeface="Yu Gothic"/>
            </a:endParaRPr>
          </a:p>
          <a:p>
            <a:pPr marL="355600" marR="5080" lvl="1">
              <a:lnSpc>
                <a:spcPct val="100000"/>
              </a:lnSpc>
              <a:buSzPct val="95000"/>
              <a:buAutoNum type="arabicPeriod"/>
              <a:tabLst>
                <a:tab pos="563880" algn="l"/>
              </a:tabLst>
            </a:pPr>
            <a:r>
              <a:rPr sz="2000" dirty="0">
                <a:latin typeface="Yu Gothic"/>
                <a:cs typeface="Yu Gothic"/>
              </a:rPr>
              <a:t>Obat saluran </a:t>
            </a:r>
            <a:r>
              <a:rPr sz="2000" spc="-5" dirty="0">
                <a:latin typeface="Yu Gothic"/>
                <a:cs typeface="Yu Gothic"/>
              </a:rPr>
              <a:t>cerna : Antasid dan Sedativ/Spasmodik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(20 tablet)</a:t>
            </a:r>
            <a:endParaRPr sz="2000">
              <a:latin typeface="Yu Gothic"/>
              <a:cs typeface="Yu Gothic"/>
            </a:endParaRPr>
          </a:p>
          <a:p>
            <a:pPr marL="563245" lvl="1" indent="-208279">
              <a:lnSpc>
                <a:spcPct val="100000"/>
              </a:lnSpc>
              <a:buSzPct val="95000"/>
              <a:buAutoNum type="arabicPeriod"/>
              <a:tabLst>
                <a:tab pos="563880" algn="l"/>
              </a:tabLst>
            </a:pPr>
            <a:r>
              <a:rPr sz="2000" spc="-5" dirty="0">
                <a:latin typeface="Yu Gothic"/>
                <a:cs typeface="Yu Gothic"/>
              </a:rPr>
              <a:t>Obat </a:t>
            </a:r>
            <a:r>
              <a:rPr sz="2000" dirty="0">
                <a:latin typeface="Yu Gothic"/>
                <a:cs typeface="Yu Gothic"/>
              </a:rPr>
              <a:t>saluran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napas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: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Salbutamol</a:t>
            </a:r>
            <a:r>
              <a:rPr sz="2000" spc="-2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(20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tablet)</a:t>
            </a:r>
            <a:endParaRPr sz="2000">
              <a:latin typeface="Yu Gothic"/>
              <a:cs typeface="Yu Gothic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Yu Gothic"/>
              <a:buAutoNum type="arabicPeriod"/>
            </a:pPr>
            <a:endParaRPr sz="15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Yu Gothic"/>
                <a:cs typeface="Yu Gothic"/>
              </a:rPr>
              <a:t>obat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wajib</a:t>
            </a:r>
            <a:r>
              <a:rPr sz="2000" spc="-2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apotek</a:t>
            </a:r>
            <a:r>
              <a:rPr sz="2000" spc="-2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No.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2</a:t>
            </a:r>
            <a:endParaRPr sz="2000">
              <a:latin typeface="Yu Gothic"/>
              <a:cs typeface="Yu Gothic"/>
            </a:endParaRPr>
          </a:p>
          <a:p>
            <a:pPr marL="355600" marR="3048000" lvl="1">
              <a:lnSpc>
                <a:spcPct val="100000"/>
              </a:lnSpc>
              <a:buSzPct val="95000"/>
              <a:buAutoNum type="arabicPeriod"/>
              <a:tabLst>
                <a:tab pos="563880" algn="l"/>
              </a:tabLst>
            </a:pPr>
            <a:r>
              <a:rPr sz="2000" spc="-5" dirty="0">
                <a:latin typeface="Yu Gothic"/>
                <a:cs typeface="Yu Gothic"/>
              </a:rPr>
              <a:t>Bacitracin</a:t>
            </a:r>
            <a:r>
              <a:rPr sz="2000" spc="-2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Cream</a:t>
            </a:r>
            <a:r>
              <a:rPr sz="2000" spc="-3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(1tube)</a:t>
            </a:r>
            <a:r>
              <a:rPr sz="2000" spc="54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2. </a:t>
            </a:r>
            <a:r>
              <a:rPr sz="2000" spc="-55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Clindamicin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Cream</a:t>
            </a:r>
            <a:r>
              <a:rPr sz="2000" spc="-2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(1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tube)</a:t>
            </a:r>
            <a:endParaRPr sz="2000">
              <a:latin typeface="Yu Gothic"/>
              <a:cs typeface="Yu Gothic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Yu Gothic"/>
              <a:buAutoNum type="arabicPeriod"/>
            </a:pPr>
            <a:endParaRPr sz="1750">
              <a:latin typeface="Yu Gothic"/>
              <a:cs typeface="Yu Gothic"/>
            </a:endParaRPr>
          </a:p>
          <a:p>
            <a:pPr marL="355600" marR="3669029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Yu Gothic"/>
                <a:cs typeface="Yu Gothic"/>
              </a:rPr>
              <a:t>Obat </a:t>
            </a:r>
            <a:r>
              <a:rPr sz="2000" spc="-5" dirty="0">
                <a:latin typeface="Yu Gothic"/>
                <a:cs typeface="Yu Gothic"/>
              </a:rPr>
              <a:t>Wajib Apotek </a:t>
            </a:r>
            <a:r>
              <a:rPr sz="2000" dirty="0">
                <a:latin typeface="Yu Gothic"/>
                <a:cs typeface="Yu Gothic"/>
              </a:rPr>
              <a:t>No.3 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1.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Ranitidin</a:t>
            </a:r>
            <a:endParaRPr sz="2000">
              <a:latin typeface="Yu Gothic"/>
              <a:cs typeface="Yu Gothic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Yu Gothic"/>
                <a:cs typeface="Yu Gothic"/>
              </a:rPr>
              <a:t>2.</a:t>
            </a:r>
            <a:r>
              <a:rPr sz="2000" spc="-4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Asam</a:t>
            </a:r>
            <a:r>
              <a:rPr sz="2000" spc="-2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fusidat </a:t>
            </a:r>
            <a:endParaRPr sz="20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8666" y="1291589"/>
            <a:ext cx="7473950" cy="4581525"/>
          </a:xfrm>
          <a:custGeom>
            <a:avLst/>
            <a:gdLst/>
            <a:ahLst/>
            <a:cxnLst/>
            <a:rect l="l" t="t" r="r" b="b"/>
            <a:pathLst>
              <a:path w="7473950" h="4581525">
                <a:moveTo>
                  <a:pt x="0" y="4581144"/>
                </a:moveTo>
                <a:lnTo>
                  <a:pt x="7473696" y="4581144"/>
                </a:lnTo>
                <a:lnTo>
                  <a:pt x="7473696" y="0"/>
                </a:lnTo>
                <a:lnTo>
                  <a:pt x="0" y="0"/>
                </a:lnTo>
                <a:lnTo>
                  <a:pt x="0" y="4581144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1902" y="375665"/>
            <a:ext cx="3078480" cy="611505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89"/>
              </a:spcBef>
            </a:pPr>
            <a:r>
              <a:rPr sz="2800" spc="-5" dirty="0">
                <a:solidFill>
                  <a:srgbClr val="00AF50"/>
                </a:solidFill>
                <a:latin typeface="Yu Gothic"/>
                <a:cs typeface="Yu Gothic"/>
              </a:rPr>
              <a:t>Obat</a:t>
            </a:r>
            <a:r>
              <a:rPr sz="2800" spc="-25" dirty="0">
                <a:solidFill>
                  <a:srgbClr val="00AF50"/>
                </a:solidFill>
                <a:latin typeface="Yu Gothic"/>
                <a:cs typeface="Yu Gothic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Yu Gothic"/>
                <a:cs typeface="Yu Gothic"/>
              </a:rPr>
              <a:t>Psikotropik</a:t>
            </a:r>
            <a:endParaRPr sz="2800">
              <a:latin typeface="Yu Gothic"/>
              <a:cs typeface="Yu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272667"/>
            <a:ext cx="7318375" cy="404939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359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5" dirty="0">
                <a:latin typeface="Yu Gothic"/>
                <a:cs typeface="Yu Gothic"/>
              </a:rPr>
              <a:t>Pengertian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Psikotropika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menurut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Undang-Undang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Nomor 7 Tahun 1997 tentang </a:t>
            </a:r>
            <a:r>
              <a:rPr sz="2200" spc="-10" dirty="0">
                <a:latin typeface="Yu Gothic"/>
                <a:cs typeface="Yu Gothic"/>
              </a:rPr>
              <a:t>Psikotropika </a:t>
            </a:r>
            <a:r>
              <a:rPr sz="2200" spc="-5" dirty="0">
                <a:latin typeface="Yu Gothic"/>
                <a:cs typeface="Yu Gothic"/>
              </a:rPr>
              <a:t>adalah zat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atau</a:t>
            </a:r>
            <a:r>
              <a:rPr sz="2200" spc="-5" dirty="0">
                <a:latin typeface="Yu Gothic"/>
                <a:cs typeface="Yu Gothic"/>
              </a:rPr>
              <a:t> obat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baik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alamiah</a:t>
            </a:r>
            <a:r>
              <a:rPr sz="2200" spc="-5" dirty="0">
                <a:latin typeface="Yu Gothic"/>
                <a:cs typeface="Yu Gothic"/>
              </a:rPr>
              <a:t> maupun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sintetis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bukan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narkotika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-5" dirty="0">
                <a:latin typeface="Yu Gothic"/>
                <a:cs typeface="Yu Gothic"/>
              </a:rPr>
              <a:t> berkhasiat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psikoaktif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(pengaruh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selektif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pada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susunan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syaraf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pusat</a:t>
            </a:r>
            <a:r>
              <a:rPr sz="2200" spc="6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 </a:t>
            </a:r>
            <a:r>
              <a:rPr sz="2200" spc="-5" dirty="0">
                <a:latin typeface="Yu Gothic"/>
                <a:cs typeface="Yu Gothic"/>
              </a:rPr>
              <a:t> menyebabkan </a:t>
            </a:r>
            <a:r>
              <a:rPr sz="2200" spc="-10" dirty="0">
                <a:latin typeface="Yu Gothic"/>
                <a:cs typeface="Yu Gothic"/>
              </a:rPr>
              <a:t>perubahan </a:t>
            </a:r>
            <a:r>
              <a:rPr sz="2200" spc="-5" dirty="0">
                <a:latin typeface="Yu Gothic"/>
                <a:cs typeface="Yu Gothic"/>
              </a:rPr>
              <a:t>khas pada aktifitas mental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dan</a:t>
            </a:r>
            <a:r>
              <a:rPr sz="2200" spc="17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perilaku,</a:t>
            </a:r>
            <a:r>
              <a:rPr sz="2200" spc="19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mempengaruhi</a:t>
            </a:r>
            <a:r>
              <a:rPr sz="2200" spc="18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fungsi</a:t>
            </a:r>
            <a:r>
              <a:rPr sz="2200" spc="2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otak)</a:t>
            </a:r>
            <a:endParaRPr sz="2200">
              <a:latin typeface="Yu Gothic"/>
              <a:cs typeface="Yu Gothic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 MT"/>
              <a:buChar char="•"/>
            </a:pPr>
            <a:endParaRPr sz="1500">
              <a:latin typeface="Yu Gothic"/>
              <a:cs typeface="Yu Gothic"/>
            </a:endParaRPr>
          </a:p>
          <a:p>
            <a:pPr marL="355600" marR="5715" indent="-342900" algn="just">
              <a:lnSpc>
                <a:spcPct val="9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10" dirty="0">
                <a:latin typeface="Yu Gothic"/>
                <a:cs typeface="Yu Gothic"/>
              </a:rPr>
              <a:t>Ruang</a:t>
            </a:r>
            <a:r>
              <a:rPr sz="2200" spc="-5" dirty="0">
                <a:latin typeface="Yu Gothic"/>
                <a:cs typeface="Yu Gothic"/>
              </a:rPr>
              <a:t> lingkup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pengaturan</a:t>
            </a:r>
            <a:r>
              <a:rPr sz="2200" spc="-5" dirty="0">
                <a:latin typeface="Yu Gothic"/>
                <a:cs typeface="Yu Gothic"/>
              </a:rPr>
              <a:t> Psikotropika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dalam </a:t>
            </a:r>
            <a:r>
              <a:rPr sz="2200" spc="-5" dirty="0">
                <a:latin typeface="Yu Gothic"/>
                <a:cs typeface="Yu Gothic"/>
              </a:rPr>
              <a:t> undang-undang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ini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adalah</a:t>
            </a:r>
            <a:r>
              <a:rPr sz="2200" spc="-5" dirty="0">
                <a:latin typeface="Yu Gothic"/>
                <a:cs typeface="Yu Gothic"/>
              </a:rPr>
              <a:t> Psikotropika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 </a:t>
            </a:r>
            <a:r>
              <a:rPr sz="2200" spc="-5" dirty="0">
                <a:latin typeface="Yu Gothic"/>
                <a:cs typeface="Yu Gothic"/>
              </a:rPr>
              <a:t> mempunyai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potensi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sindroma ketergantungan, yang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menurut undang-undang tersebut </a:t>
            </a:r>
            <a:r>
              <a:rPr sz="2200" spc="-10" dirty="0">
                <a:latin typeface="Yu Gothic"/>
                <a:cs typeface="Yu Gothic"/>
              </a:rPr>
              <a:t>dibagi </a:t>
            </a:r>
            <a:r>
              <a:rPr sz="2200" spc="-5" dirty="0">
                <a:latin typeface="Yu Gothic"/>
                <a:cs typeface="Yu Gothic"/>
              </a:rPr>
              <a:t>kedalam 4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(empat)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golongan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yaitu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: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golongan </a:t>
            </a:r>
            <a:r>
              <a:rPr sz="2200" spc="-10" dirty="0">
                <a:latin typeface="Yu Gothic"/>
                <a:cs typeface="Yu Gothic"/>
              </a:rPr>
              <a:t>I,II,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III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5" dirty="0">
                <a:latin typeface="Yu Gothic"/>
                <a:cs typeface="Yu Gothic"/>
              </a:rPr>
              <a:t>IV</a:t>
            </a:r>
            <a:endParaRPr sz="2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61332" y="89915"/>
            <a:ext cx="4368165" cy="955675"/>
            <a:chOff x="4561332" y="89915"/>
            <a:chExt cx="4368165" cy="955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1540" y="242341"/>
              <a:ext cx="4084319" cy="5288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1332" y="89915"/>
              <a:ext cx="4367784" cy="9555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41926" y="282702"/>
              <a:ext cx="3953510" cy="398145"/>
            </a:xfrm>
            <a:custGeom>
              <a:avLst/>
              <a:gdLst/>
              <a:ahLst/>
              <a:cxnLst/>
              <a:rect l="l" t="t" r="r" b="b"/>
              <a:pathLst>
                <a:path w="3953509" h="398145">
                  <a:moveTo>
                    <a:pt x="0" y="397763"/>
                  </a:moveTo>
                  <a:lnTo>
                    <a:pt x="3953255" y="397763"/>
                  </a:lnTo>
                  <a:lnTo>
                    <a:pt x="3953255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956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76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Golongan </a:t>
            </a:r>
            <a:r>
              <a:rPr spc="-30" dirty="0"/>
              <a:t>Psikotropika</a:t>
            </a:r>
          </a:p>
        </p:txBody>
      </p:sp>
      <p:sp>
        <p:nvSpPr>
          <p:cNvPr id="8" name="object 8"/>
          <p:cNvSpPr/>
          <p:nvPr/>
        </p:nvSpPr>
        <p:spPr>
          <a:xfrm>
            <a:off x="450341" y="1750314"/>
            <a:ext cx="7329170" cy="4122420"/>
          </a:xfrm>
          <a:custGeom>
            <a:avLst/>
            <a:gdLst/>
            <a:ahLst/>
            <a:cxnLst/>
            <a:rect l="l" t="t" r="r" b="b"/>
            <a:pathLst>
              <a:path w="7329170" h="4122420">
                <a:moveTo>
                  <a:pt x="0" y="4122420"/>
                </a:moveTo>
                <a:lnTo>
                  <a:pt x="7328916" y="4122420"/>
                </a:lnTo>
                <a:lnTo>
                  <a:pt x="7328916" y="0"/>
                </a:lnTo>
                <a:lnTo>
                  <a:pt x="0" y="0"/>
                </a:lnTo>
                <a:lnTo>
                  <a:pt x="0" y="412242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710" y="1759407"/>
            <a:ext cx="7002145" cy="324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066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1.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Psikotropoka Gol I : yaitu Psikotropika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yang tidak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digunakan untuk tujuan pengobatan dengan potensi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ketergantungan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yang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sangat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kuat</a:t>
            </a:r>
            <a:endParaRPr sz="2200">
              <a:latin typeface="Yu Gothic"/>
              <a:cs typeface="Yu Gothic"/>
            </a:endParaRPr>
          </a:p>
          <a:p>
            <a:pPr marL="355600" indent="-342900" algn="just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Contoh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: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MDMA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(Methil</a:t>
            </a:r>
            <a:r>
              <a:rPr sz="2200" spc="2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Dioksi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Meth</a:t>
            </a:r>
            <a:r>
              <a:rPr sz="2200" spc="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Amfetamin)</a:t>
            </a:r>
            <a:endParaRPr sz="2200">
              <a:latin typeface="Yu Gothic"/>
              <a:cs typeface="Yu Gothic"/>
            </a:endParaRPr>
          </a:p>
          <a:p>
            <a:pPr marL="12700" marR="5080" indent="7874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Dalam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keseharian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sering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disalahgunakan,</a:t>
            </a:r>
            <a:r>
              <a:rPr sz="2200" spc="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ini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mempunyai</a:t>
            </a:r>
            <a:r>
              <a:rPr sz="2200" spc="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efek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stimulasi</a:t>
            </a:r>
            <a:r>
              <a:rPr sz="2200" spc="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sangat</a:t>
            </a:r>
            <a:r>
              <a:rPr sz="2200" spc="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tinggi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(pil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Adam,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Pil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Suraga). </a:t>
            </a:r>
            <a:endParaRPr sz="22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Sudah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tidak diproduksi</a:t>
            </a:r>
            <a:r>
              <a:rPr sz="2200" spc="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secara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resmi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oleh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pabrik </a:t>
            </a:r>
            <a:endParaRPr sz="2200">
              <a:latin typeface="Yu Gothic"/>
              <a:cs typeface="Yu Gothic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Farmasi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Diseluruh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Dunia.</a:t>
            </a:r>
            <a:endParaRPr sz="2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341" y="1443989"/>
            <a:ext cx="7329170" cy="4429125"/>
          </a:xfrm>
          <a:custGeom>
            <a:avLst/>
            <a:gdLst/>
            <a:ahLst/>
            <a:cxnLst/>
            <a:rect l="l" t="t" r="r" b="b"/>
            <a:pathLst>
              <a:path w="7329170" h="4429125">
                <a:moveTo>
                  <a:pt x="0" y="4428744"/>
                </a:moveTo>
                <a:lnTo>
                  <a:pt x="7328916" y="4428744"/>
                </a:lnTo>
                <a:lnTo>
                  <a:pt x="7328916" y="0"/>
                </a:lnTo>
                <a:lnTo>
                  <a:pt x="0" y="0"/>
                </a:lnTo>
                <a:lnTo>
                  <a:pt x="0" y="4428744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710" y="1455801"/>
            <a:ext cx="6666865" cy="411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2.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Psikotropika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Golongan</a:t>
            </a:r>
            <a:r>
              <a:rPr sz="20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II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: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yaitu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yang</a:t>
            </a:r>
            <a:r>
              <a:rPr sz="2000" spc="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berkhasiat</a:t>
            </a:r>
            <a:r>
              <a:rPr sz="2000" spc="-3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terapi</a:t>
            </a:r>
            <a:endParaRPr sz="20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tetapi</a:t>
            </a:r>
            <a:r>
              <a:rPr sz="2000" spc="-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dapat</a:t>
            </a:r>
            <a:r>
              <a:rPr sz="2000" spc="-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menyebabkan ketergantugnan</a:t>
            </a:r>
            <a:endParaRPr sz="2000">
              <a:latin typeface="Yu Gothic"/>
              <a:cs typeface="Yu Gothic"/>
            </a:endParaRPr>
          </a:p>
          <a:p>
            <a:pPr marL="12700" marR="243204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Contoh 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: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Amfetamin.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Biasanya digunakan sebagai obat </a:t>
            </a:r>
            <a:r>
              <a:rPr sz="2000" spc="-56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gangguan</a:t>
            </a:r>
            <a:r>
              <a:rPr sz="20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hiperaktif,</a:t>
            </a:r>
            <a:r>
              <a:rPr sz="2000" spc="-3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depresi</a:t>
            </a:r>
            <a:r>
              <a:rPr sz="2000" spc="-3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dll</a:t>
            </a:r>
            <a:endParaRPr sz="20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Disalahgunakan</a:t>
            </a:r>
            <a:r>
              <a:rPr sz="2000" spc="-4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sbagai doping,</a:t>
            </a:r>
            <a:r>
              <a:rPr sz="20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karena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memeiliki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efek</a:t>
            </a:r>
            <a:endParaRPr sz="2000">
              <a:latin typeface="Yu Gothic"/>
              <a:cs typeface="Yu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konsentrasi</a:t>
            </a:r>
            <a:r>
              <a:rPr sz="2000" spc="-6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serta</a:t>
            </a:r>
            <a:r>
              <a:rPr sz="2000" spc="-4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performa</a:t>
            </a:r>
            <a:r>
              <a:rPr sz="2000" spc="-4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fisik.</a:t>
            </a:r>
            <a:endParaRPr sz="2000">
              <a:latin typeface="Yu Gothic"/>
              <a:cs typeface="Yu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3.</a:t>
            </a:r>
            <a:r>
              <a:rPr sz="2000" spc="-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Psikotropika</a:t>
            </a:r>
            <a:r>
              <a:rPr sz="2000" spc="-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Golongan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III</a:t>
            </a:r>
            <a:endParaRPr sz="20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Psikotropika</a:t>
            </a:r>
            <a:r>
              <a:rPr sz="2000" spc="-4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dengan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efek</a:t>
            </a:r>
            <a:r>
              <a:rPr sz="2000" spc="-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ketergantungan</a:t>
            </a:r>
            <a:r>
              <a:rPr sz="2000" spc="-2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sedang</a:t>
            </a:r>
            <a:endParaRPr sz="20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Contoh</a:t>
            </a:r>
            <a:r>
              <a:rPr sz="2000" spc="-2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: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flunitrazepam</a:t>
            </a:r>
            <a:r>
              <a:rPr sz="2000" spc="-4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indikasi</a:t>
            </a:r>
            <a:r>
              <a:rPr sz="2000" spc="-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untuk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perawatan</a:t>
            </a:r>
            <a:endParaRPr sz="2000">
              <a:latin typeface="Yu Gothic"/>
              <a:cs typeface="Yu Gothic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insomnia</a:t>
            </a:r>
            <a:r>
              <a:rPr sz="2000" spc="-6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parah.</a:t>
            </a:r>
            <a:endParaRPr sz="20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Disalahgunakan</a:t>
            </a:r>
            <a:r>
              <a:rPr sz="2000" spc="-5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untuk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menenangkan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bagi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pelakunya</a:t>
            </a:r>
            <a:endParaRPr sz="2000">
              <a:latin typeface="Yu Gothic"/>
              <a:cs typeface="Yu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22859"/>
            <a:ext cx="4376928" cy="963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63996" y="59435"/>
            <a:ext cx="2413000" cy="955675"/>
            <a:chOff x="6063996" y="59435"/>
            <a:chExt cx="2413000" cy="955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3996" y="187439"/>
              <a:ext cx="2412492" cy="5791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5540" y="59435"/>
              <a:ext cx="1374647" cy="9555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9809" y="223265"/>
            <a:ext cx="2291080" cy="457200"/>
          </a:xfrm>
          <a:prstGeom prst="rect">
            <a:avLst/>
          </a:prstGeom>
          <a:solidFill>
            <a:srgbClr val="FFFFFF"/>
          </a:solidFill>
          <a:ln w="19811">
            <a:solidFill>
              <a:srgbClr val="3085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6240">
              <a:lnSpc>
                <a:spcPts val="3504"/>
              </a:lnSpc>
            </a:pPr>
            <a:r>
              <a:rPr dirty="0">
                <a:solidFill>
                  <a:srgbClr val="30859C"/>
                </a:solidFill>
                <a:latin typeface="Palatino Linotype"/>
                <a:cs typeface="Palatino Linotype"/>
              </a:rPr>
              <a:t>obat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8015" y="1883410"/>
            <a:ext cx="7171690" cy="217106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85115" marR="5080" indent="-273050" algn="just">
              <a:lnSpc>
                <a:spcPct val="90000"/>
              </a:lnSpc>
              <a:spcBef>
                <a:spcPts val="359"/>
              </a:spcBef>
              <a:buFont typeface="Arial MT"/>
              <a:buChar char="•"/>
              <a:tabLst>
                <a:tab pos="285750" algn="l"/>
              </a:tabLst>
            </a:pP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Pengertian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Obat : suatu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bahan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kimia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tunggal atau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campuran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yang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dimaksudkan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untuk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digunakan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sebagai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menetapkan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diagnosa,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mencegah,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mengurangi,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menghilangkan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dan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menyembuhkan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penyakit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atau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gejala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penyakit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atau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kelainan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badaniah/rohaniah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serta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memperindah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badan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atau </a:t>
            </a:r>
            <a:r>
              <a:rPr sz="2200" spc="-6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bagian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tubuh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manusia</a:t>
            </a:r>
            <a:endParaRPr sz="2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341" y="1597913"/>
            <a:ext cx="7329170" cy="4274820"/>
          </a:xfrm>
          <a:custGeom>
            <a:avLst/>
            <a:gdLst/>
            <a:ahLst/>
            <a:cxnLst/>
            <a:rect l="l" t="t" r="r" b="b"/>
            <a:pathLst>
              <a:path w="7329170" h="4274820">
                <a:moveTo>
                  <a:pt x="0" y="4274820"/>
                </a:moveTo>
                <a:lnTo>
                  <a:pt x="7328916" y="4274820"/>
                </a:lnTo>
                <a:lnTo>
                  <a:pt x="7328916" y="0"/>
                </a:lnTo>
                <a:lnTo>
                  <a:pt x="0" y="0"/>
                </a:lnTo>
                <a:lnTo>
                  <a:pt x="0" y="427482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710" y="1552193"/>
            <a:ext cx="7209790" cy="183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4.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Psikotropika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Golongan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IV: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psokotropika</a:t>
            </a:r>
            <a:r>
              <a:rPr sz="2200" spc="2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yang</a:t>
            </a:r>
            <a:r>
              <a:rPr sz="2200" spc="2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efek</a:t>
            </a:r>
            <a:endParaRPr sz="2200">
              <a:latin typeface="Yu Gothic"/>
              <a:cs typeface="Yu Gothic"/>
            </a:endParaRPr>
          </a:p>
          <a:p>
            <a:pPr marL="12700">
              <a:lnSpc>
                <a:spcPts val="2375"/>
              </a:lnSpc>
            </a:pP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ketergantungannya</a:t>
            </a:r>
            <a:r>
              <a:rPr sz="2200" spc="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ringan</a:t>
            </a:r>
            <a:endParaRPr sz="2200">
              <a:latin typeface="Yu Gothic"/>
              <a:cs typeface="Yu Gothic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Contoh</a:t>
            </a:r>
            <a:r>
              <a:rPr sz="2200" spc="8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:</a:t>
            </a:r>
            <a:r>
              <a:rPr sz="2200" spc="9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diazepam,</a:t>
            </a:r>
            <a:r>
              <a:rPr sz="2200" spc="9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memberikan</a:t>
            </a:r>
            <a:r>
              <a:rPr sz="2200" spc="1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efek</a:t>
            </a:r>
            <a:r>
              <a:rPr sz="2200" spc="9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penenang.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Obat ini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digunakan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mengatasi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kecemasan,</a:t>
            </a:r>
            <a:r>
              <a:rPr sz="2200" spc="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insomnia,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kejang-kejang</a:t>
            </a:r>
            <a:endParaRPr sz="22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Disalahgunakan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untuk</a:t>
            </a:r>
            <a:r>
              <a:rPr sz="2200" spc="2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menenangkan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bagi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pelakunya</a:t>
            </a:r>
            <a:endParaRPr sz="2200">
              <a:latin typeface="Yu Gothic"/>
              <a:cs typeface="Yu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710" y="4369053"/>
            <a:ext cx="683133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Untuk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psikotropika</a:t>
            </a:r>
            <a:r>
              <a:rPr sz="2200" spc="3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penandaan</a:t>
            </a:r>
            <a:r>
              <a:rPr sz="2200" spc="2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yang</a:t>
            </a:r>
            <a:r>
              <a:rPr sz="2200" spc="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dipergunakan</a:t>
            </a:r>
            <a:endParaRPr sz="2200">
              <a:latin typeface="Yu Gothic"/>
              <a:cs typeface="Yu Gothic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sama</a:t>
            </a:r>
            <a:r>
              <a:rPr sz="22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dengan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penandaan</a:t>
            </a:r>
            <a:r>
              <a:rPr sz="2200" spc="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untuk</a:t>
            </a:r>
            <a:r>
              <a:rPr sz="22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obat keras</a:t>
            </a:r>
            <a:endParaRPr sz="2200">
              <a:latin typeface="Yu Gothic"/>
              <a:cs typeface="Yu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4281" y="3429000"/>
            <a:ext cx="1068324" cy="10698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67784" y="60960"/>
            <a:ext cx="4776470" cy="955675"/>
            <a:chOff x="4367784" y="60960"/>
            <a:chExt cx="4776470" cy="955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992" y="182867"/>
              <a:ext cx="4636008" cy="5882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7784" y="60960"/>
              <a:ext cx="4776216" cy="9555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8378" y="223265"/>
            <a:ext cx="4590415" cy="457200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515"/>
              </a:lnSpc>
            </a:pPr>
            <a:r>
              <a:rPr spc="-10" dirty="0"/>
              <a:t>Penyimpanan </a:t>
            </a:r>
            <a:r>
              <a:rPr spc="-25" dirty="0"/>
              <a:t>psikotropika</a:t>
            </a:r>
          </a:p>
        </p:txBody>
      </p:sp>
      <p:sp>
        <p:nvSpPr>
          <p:cNvPr id="7" name="object 7"/>
          <p:cNvSpPr/>
          <p:nvPr/>
        </p:nvSpPr>
        <p:spPr>
          <a:xfrm>
            <a:off x="450341" y="1597913"/>
            <a:ext cx="7329170" cy="4274820"/>
          </a:xfrm>
          <a:custGeom>
            <a:avLst/>
            <a:gdLst/>
            <a:ahLst/>
            <a:cxnLst/>
            <a:rect l="l" t="t" r="r" b="b"/>
            <a:pathLst>
              <a:path w="7329170" h="4274820">
                <a:moveTo>
                  <a:pt x="0" y="4274820"/>
                </a:moveTo>
                <a:lnTo>
                  <a:pt x="7328916" y="4274820"/>
                </a:lnTo>
                <a:lnTo>
                  <a:pt x="7328916" y="0"/>
                </a:lnTo>
                <a:lnTo>
                  <a:pt x="0" y="0"/>
                </a:lnTo>
                <a:lnTo>
                  <a:pt x="0" y="427482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8015" y="1606753"/>
            <a:ext cx="7172325" cy="203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Penyimpanan obat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psikotropika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diletakkan di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lemari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yang terbuat dari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kayu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(atau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bahan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lain yang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kokoh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dan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kuat).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Lemari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tersebut mempunyai kunci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(tidak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 harus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terkunci) yang dipegang oleh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Asisten Apoteker </a:t>
            </a:r>
            <a:r>
              <a:rPr sz="2200" spc="-6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sebagai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penanggung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jawab </a:t>
            </a:r>
            <a:r>
              <a:rPr sz="2200" spc="-10" dirty="0">
                <a:solidFill>
                  <a:srgbClr val="FFFFFF"/>
                </a:solidFill>
                <a:latin typeface="Yu Gothic"/>
                <a:cs typeface="Yu Gothic"/>
              </a:rPr>
              <a:t>yang diberi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kuasa oleh </a:t>
            </a:r>
            <a:r>
              <a:rPr sz="22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Yu Gothic"/>
                <a:cs typeface="Yu Gothic"/>
              </a:rPr>
              <a:t>APA.</a:t>
            </a:r>
            <a:endParaRPr sz="2200">
              <a:latin typeface="Yu Gothic"/>
              <a:cs typeface="Yu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86227" y="3887723"/>
            <a:ext cx="25527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95" y="1476755"/>
            <a:ext cx="3180588" cy="23728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1476755"/>
            <a:ext cx="3054096" cy="24505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295" y="4233671"/>
            <a:ext cx="2857500" cy="1600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9600" y="4224528"/>
            <a:ext cx="2848355" cy="16093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1902" y="375665"/>
            <a:ext cx="3078480" cy="611505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89"/>
              </a:spcBef>
            </a:pPr>
            <a:r>
              <a:rPr sz="2800" spc="-5" dirty="0">
                <a:solidFill>
                  <a:srgbClr val="00AF50"/>
                </a:solidFill>
                <a:latin typeface="Yu Gothic"/>
                <a:cs typeface="Yu Gothic"/>
              </a:rPr>
              <a:t>Obat</a:t>
            </a:r>
            <a:r>
              <a:rPr sz="2800" spc="-30" dirty="0">
                <a:solidFill>
                  <a:srgbClr val="00AF50"/>
                </a:solidFill>
                <a:latin typeface="Yu Gothic"/>
                <a:cs typeface="Yu Gothic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Yu Gothic"/>
                <a:cs typeface="Yu Gothic"/>
              </a:rPr>
              <a:t>Narkotika</a:t>
            </a:r>
            <a:endParaRPr sz="2800">
              <a:latin typeface="Yu Gothic"/>
              <a:cs typeface="Yu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8666" y="1291589"/>
            <a:ext cx="7473950" cy="4581525"/>
          </a:xfrm>
          <a:custGeom>
            <a:avLst/>
            <a:gdLst/>
            <a:ahLst/>
            <a:cxnLst/>
            <a:rect l="l" t="t" r="r" b="b"/>
            <a:pathLst>
              <a:path w="7473950" h="4581525">
                <a:moveTo>
                  <a:pt x="0" y="4581144"/>
                </a:moveTo>
                <a:lnTo>
                  <a:pt x="7473696" y="4581144"/>
                </a:lnTo>
                <a:lnTo>
                  <a:pt x="7473696" y="0"/>
                </a:lnTo>
                <a:lnTo>
                  <a:pt x="0" y="0"/>
                </a:lnTo>
                <a:lnTo>
                  <a:pt x="0" y="4581144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6897" y="1238871"/>
            <a:ext cx="7319009" cy="41503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60"/>
              </a:spcBef>
            </a:pPr>
            <a:r>
              <a:rPr sz="2200" b="1" spc="-5" dirty="0">
                <a:latin typeface="Yu Gothic"/>
                <a:cs typeface="Yu Gothic"/>
              </a:rPr>
              <a:t>(UU</a:t>
            </a:r>
            <a:r>
              <a:rPr sz="2200" b="1" spc="5" dirty="0">
                <a:latin typeface="Yu Gothic"/>
                <a:cs typeface="Yu Gothic"/>
              </a:rPr>
              <a:t> </a:t>
            </a:r>
            <a:r>
              <a:rPr sz="2200" b="1" spc="-10" dirty="0">
                <a:latin typeface="Yu Gothic"/>
                <a:cs typeface="Yu Gothic"/>
              </a:rPr>
              <a:t>no.</a:t>
            </a:r>
            <a:r>
              <a:rPr sz="2200" b="1" spc="5" dirty="0">
                <a:latin typeface="Yu Gothic"/>
                <a:cs typeface="Yu Gothic"/>
              </a:rPr>
              <a:t> </a:t>
            </a:r>
            <a:r>
              <a:rPr sz="2200" b="1" spc="-5" dirty="0">
                <a:latin typeface="Yu Gothic"/>
                <a:cs typeface="Yu Gothic"/>
              </a:rPr>
              <a:t>22</a:t>
            </a:r>
            <a:r>
              <a:rPr sz="2200" b="1" spc="10" dirty="0">
                <a:latin typeface="Yu Gothic"/>
                <a:cs typeface="Yu Gothic"/>
              </a:rPr>
              <a:t> </a:t>
            </a:r>
            <a:r>
              <a:rPr sz="2200" b="1" spc="-5" dirty="0">
                <a:latin typeface="Yu Gothic"/>
                <a:cs typeface="Yu Gothic"/>
              </a:rPr>
              <a:t>tahun</a:t>
            </a:r>
            <a:r>
              <a:rPr sz="2200" b="1" dirty="0">
                <a:latin typeface="Yu Gothic"/>
                <a:cs typeface="Yu Gothic"/>
              </a:rPr>
              <a:t> </a:t>
            </a:r>
            <a:r>
              <a:rPr sz="2200" b="1" spc="-5" dirty="0">
                <a:latin typeface="Yu Gothic"/>
                <a:cs typeface="Yu Gothic"/>
              </a:rPr>
              <a:t>1997</a:t>
            </a:r>
            <a:r>
              <a:rPr sz="2200" b="1" spc="5" dirty="0">
                <a:latin typeface="Yu Gothic"/>
                <a:cs typeface="Yu Gothic"/>
              </a:rPr>
              <a:t> </a:t>
            </a:r>
            <a:r>
              <a:rPr sz="2200" b="1" spc="-5" dirty="0">
                <a:latin typeface="Yu Gothic"/>
                <a:cs typeface="Yu Gothic"/>
              </a:rPr>
              <a:t>tentang</a:t>
            </a:r>
            <a:r>
              <a:rPr sz="2200" b="1" spc="-25" dirty="0">
                <a:latin typeface="Yu Gothic"/>
                <a:cs typeface="Yu Gothic"/>
              </a:rPr>
              <a:t> </a:t>
            </a:r>
            <a:r>
              <a:rPr sz="2200" b="1" spc="-5" dirty="0">
                <a:latin typeface="Yu Gothic"/>
                <a:cs typeface="Yu Gothic"/>
              </a:rPr>
              <a:t>narkotika):</a:t>
            </a:r>
            <a:endParaRPr sz="2200">
              <a:latin typeface="Yu Gothic"/>
              <a:cs typeface="Yu Gothic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10" dirty="0">
                <a:latin typeface="Yu Gothic"/>
                <a:cs typeface="Yu Gothic"/>
              </a:rPr>
              <a:t>Narkotika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adalah</a:t>
            </a:r>
            <a:r>
              <a:rPr sz="2200" spc="-5" dirty="0">
                <a:latin typeface="Yu Gothic"/>
                <a:cs typeface="Yu Gothic"/>
              </a:rPr>
              <a:t> zat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atau</a:t>
            </a:r>
            <a:r>
              <a:rPr sz="2200" spc="-5" dirty="0">
                <a:latin typeface="Yu Gothic"/>
                <a:cs typeface="Yu Gothic"/>
              </a:rPr>
              <a:t> obat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yang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berasal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dari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tanaman </a:t>
            </a:r>
            <a:r>
              <a:rPr sz="2200" spc="-5" dirty="0">
                <a:latin typeface="Yu Gothic"/>
                <a:cs typeface="Yu Gothic"/>
              </a:rPr>
              <a:t>atau </a:t>
            </a:r>
            <a:r>
              <a:rPr sz="2200" spc="-10" dirty="0">
                <a:latin typeface="Yu Gothic"/>
                <a:cs typeface="Yu Gothic"/>
              </a:rPr>
              <a:t>bukan </a:t>
            </a:r>
            <a:r>
              <a:rPr sz="2200" spc="-5" dirty="0">
                <a:latin typeface="Yu Gothic"/>
                <a:cs typeface="Yu Gothic"/>
              </a:rPr>
              <a:t>tanaman baik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sintetis maupun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semi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sintetis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-5" dirty="0">
                <a:latin typeface="Yu Gothic"/>
                <a:cs typeface="Yu Gothic"/>
              </a:rPr>
              <a:t> dapat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menyebabkan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penurunan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atau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perubahan</a:t>
            </a:r>
            <a:r>
              <a:rPr sz="2200" spc="-5" dirty="0">
                <a:latin typeface="Yu Gothic"/>
                <a:cs typeface="Yu Gothic"/>
              </a:rPr>
              <a:t> kesadaran,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hilangnya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rasa,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mengurangi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sampai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menghilangkan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rasa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nyeri,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dapat</a:t>
            </a:r>
            <a:r>
              <a:rPr sz="2200" spc="-5" dirty="0">
                <a:latin typeface="Yu Gothic"/>
                <a:cs typeface="Yu Gothic"/>
              </a:rPr>
              <a:t> menimbulkan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ketergantungan,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-5" dirty="0">
                <a:latin typeface="Yu Gothic"/>
                <a:cs typeface="Yu Gothic"/>
              </a:rPr>
              <a:t> dibeda-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bedakan </a:t>
            </a:r>
            <a:r>
              <a:rPr sz="2200" spc="-5" dirty="0">
                <a:latin typeface="Yu Gothic"/>
                <a:cs typeface="Yu Gothic"/>
              </a:rPr>
              <a:t>kedalam golongan- golongan sebagaimana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 </a:t>
            </a:r>
            <a:r>
              <a:rPr sz="2200" spc="-5" dirty="0">
                <a:latin typeface="Yu Gothic"/>
                <a:cs typeface="Yu Gothic"/>
              </a:rPr>
              <a:t>terlampir </a:t>
            </a:r>
            <a:r>
              <a:rPr sz="2200" spc="-10" dirty="0">
                <a:latin typeface="Yu Gothic"/>
                <a:cs typeface="Yu Gothic"/>
              </a:rPr>
              <a:t>dalam undang- </a:t>
            </a:r>
            <a:r>
              <a:rPr sz="2200" spc="-5" dirty="0">
                <a:latin typeface="Yu Gothic"/>
                <a:cs typeface="Yu Gothic"/>
              </a:rPr>
              <a:t>undang ini </a:t>
            </a:r>
            <a:r>
              <a:rPr sz="2200" spc="-10" dirty="0">
                <a:latin typeface="Yu Gothic"/>
                <a:cs typeface="Yu Gothic"/>
              </a:rPr>
              <a:t>atau </a:t>
            </a:r>
            <a:r>
              <a:rPr sz="2200" spc="-5" dirty="0">
                <a:latin typeface="Yu Gothic"/>
                <a:cs typeface="Yu Gothic"/>
              </a:rPr>
              <a:t>yang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kemudian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ditetapkan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dalam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keputusan</a:t>
            </a:r>
            <a:r>
              <a:rPr sz="2200" spc="-5" dirty="0">
                <a:latin typeface="Yu Gothic"/>
                <a:cs typeface="Yu Gothic"/>
              </a:rPr>
              <a:t> Menteri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Kesehatan.</a:t>
            </a:r>
            <a:endParaRPr sz="2200">
              <a:latin typeface="Yu Gothic"/>
              <a:cs typeface="Yu Gothic"/>
            </a:endParaRPr>
          </a:p>
          <a:p>
            <a:pPr marL="355600" indent="-342900" algn="just">
              <a:lnSpc>
                <a:spcPts val="2510"/>
              </a:lnSpc>
              <a:spcBef>
                <a:spcPts val="26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10" dirty="0">
                <a:latin typeface="Yu Gothic"/>
                <a:cs typeface="Yu Gothic"/>
              </a:rPr>
              <a:t>Narkotika</a:t>
            </a:r>
            <a:r>
              <a:rPr sz="2200" spc="620" dirty="0">
                <a:latin typeface="Yu Gothic"/>
                <a:cs typeface="Yu Gothic"/>
              </a:rPr>
              <a:t>  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615" dirty="0">
                <a:latin typeface="Yu Gothic"/>
                <a:cs typeface="Yu Gothic"/>
              </a:rPr>
              <a:t>   </a:t>
            </a:r>
            <a:r>
              <a:rPr sz="2200" spc="-5" dirty="0">
                <a:latin typeface="Yu Gothic"/>
                <a:cs typeface="Yu Gothic"/>
              </a:rPr>
              <a:t>diizinkan</a:t>
            </a:r>
            <a:r>
              <a:rPr sz="2200" spc="1235" dirty="0">
                <a:latin typeface="Yu Gothic"/>
                <a:cs typeface="Yu Gothic"/>
              </a:rPr>
              <a:t> </a:t>
            </a:r>
            <a:r>
              <a:rPr sz="2200" spc="124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digunakan</a:t>
            </a:r>
            <a:r>
              <a:rPr sz="2200" spc="615" dirty="0">
                <a:latin typeface="Yu Gothic"/>
                <a:cs typeface="Yu Gothic"/>
              </a:rPr>
              <a:t>  </a:t>
            </a:r>
            <a:r>
              <a:rPr sz="2200" spc="6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untuk</a:t>
            </a:r>
            <a:endParaRPr sz="2200">
              <a:latin typeface="Yu Gothic"/>
              <a:cs typeface="Yu Gothic"/>
            </a:endParaRPr>
          </a:p>
          <a:p>
            <a:pPr marL="355600" algn="just">
              <a:lnSpc>
                <a:spcPts val="2510"/>
              </a:lnSpc>
            </a:pPr>
            <a:r>
              <a:rPr sz="2200" spc="-10" dirty="0">
                <a:latin typeface="Yu Gothic"/>
                <a:cs typeface="Yu Gothic"/>
              </a:rPr>
              <a:t>pengobatan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adalah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Narkotika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golongan </a:t>
            </a:r>
            <a:r>
              <a:rPr sz="2200" spc="-10" dirty="0">
                <a:latin typeface="Yu Gothic"/>
                <a:cs typeface="Yu Gothic"/>
              </a:rPr>
              <a:t>II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III.</a:t>
            </a:r>
            <a:endParaRPr sz="2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1902" y="375665"/>
            <a:ext cx="3078480" cy="611505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89"/>
              </a:spcBef>
            </a:pPr>
            <a:r>
              <a:rPr sz="2800" spc="-5" dirty="0">
                <a:solidFill>
                  <a:srgbClr val="00AF50"/>
                </a:solidFill>
                <a:latin typeface="Yu Gothic"/>
                <a:cs typeface="Yu Gothic"/>
              </a:rPr>
              <a:t>Obat</a:t>
            </a:r>
            <a:r>
              <a:rPr sz="2800" spc="-30" dirty="0">
                <a:solidFill>
                  <a:srgbClr val="00AF50"/>
                </a:solidFill>
                <a:latin typeface="Yu Gothic"/>
                <a:cs typeface="Yu Gothic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Yu Gothic"/>
                <a:cs typeface="Yu Gothic"/>
              </a:rPr>
              <a:t>Narkotika</a:t>
            </a:r>
            <a:endParaRPr sz="2800">
              <a:latin typeface="Yu Gothic"/>
              <a:cs typeface="Yu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3654" y="1443989"/>
            <a:ext cx="7015480" cy="4581525"/>
          </a:xfrm>
          <a:custGeom>
            <a:avLst/>
            <a:gdLst/>
            <a:ahLst/>
            <a:cxnLst/>
            <a:rect l="l" t="t" r="r" b="b"/>
            <a:pathLst>
              <a:path w="7015480" h="4581525">
                <a:moveTo>
                  <a:pt x="0" y="4581144"/>
                </a:moveTo>
                <a:lnTo>
                  <a:pt x="7014972" y="4581144"/>
                </a:lnTo>
                <a:lnTo>
                  <a:pt x="7014972" y="0"/>
                </a:lnTo>
                <a:lnTo>
                  <a:pt x="0" y="0"/>
                </a:lnTo>
                <a:lnTo>
                  <a:pt x="0" y="4581144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1377" y="1454277"/>
            <a:ext cx="6765290" cy="4143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87045">
              <a:lnSpc>
                <a:spcPct val="100200"/>
              </a:lnSpc>
              <a:spcBef>
                <a:spcPts val="90"/>
              </a:spcBef>
              <a:buSzPct val="105000"/>
              <a:buAutoNum type="arabicPeriod"/>
              <a:tabLst>
                <a:tab pos="234950" algn="l"/>
              </a:tabLst>
            </a:pPr>
            <a:r>
              <a:rPr sz="2000" dirty="0">
                <a:latin typeface="Yu Gothic"/>
                <a:cs typeface="Yu Gothic"/>
              </a:rPr>
              <a:t>Narkotika </a:t>
            </a:r>
            <a:r>
              <a:rPr sz="2000" spc="-5" dirty="0">
                <a:latin typeface="Yu Gothic"/>
                <a:cs typeface="Yu Gothic"/>
              </a:rPr>
              <a:t>Golongan </a:t>
            </a:r>
            <a:r>
              <a:rPr sz="2000" dirty="0">
                <a:latin typeface="Yu Gothic"/>
                <a:cs typeface="Yu Gothic"/>
              </a:rPr>
              <a:t>I </a:t>
            </a:r>
            <a:r>
              <a:rPr sz="2000" spc="-5" dirty="0">
                <a:latin typeface="Yu Gothic"/>
                <a:cs typeface="Yu Gothic"/>
              </a:rPr>
              <a:t>adalah Narkotika yang hanya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dapat digunakan untuk tujuan pengembangan ilmu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pengetahuan dan </a:t>
            </a:r>
            <a:r>
              <a:rPr sz="2000" dirty="0">
                <a:latin typeface="Yu Gothic"/>
                <a:cs typeface="Yu Gothic"/>
              </a:rPr>
              <a:t>tidak </a:t>
            </a:r>
            <a:r>
              <a:rPr sz="2000" spc="-5" dirty="0">
                <a:latin typeface="Yu Gothic"/>
                <a:cs typeface="Yu Gothic"/>
              </a:rPr>
              <a:t>digunakan </a:t>
            </a:r>
            <a:r>
              <a:rPr sz="2000" dirty="0">
                <a:latin typeface="Yu Gothic"/>
                <a:cs typeface="Yu Gothic"/>
              </a:rPr>
              <a:t>dalam </a:t>
            </a:r>
            <a:r>
              <a:rPr sz="2000" spc="-5" dirty="0">
                <a:latin typeface="Yu Gothic"/>
                <a:cs typeface="Yu Gothic"/>
              </a:rPr>
              <a:t>terapi, </a:t>
            </a:r>
            <a:r>
              <a:rPr sz="2000" dirty="0">
                <a:latin typeface="Yu Gothic"/>
                <a:cs typeface="Yu Gothic"/>
              </a:rPr>
              <a:t>serta </a:t>
            </a:r>
            <a:r>
              <a:rPr sz="2000" spc="-56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mempunyai </a:t>
            </a:r>
            <a:r>
              <a:rPr sz="2000" spc="-5" dirty="0">
                <a:latin typeface="Yu Gothic"/>
                <a:cs typeface="Yu Gothic"/>
              </a:rPr>
              <a:t>potensi sangat tinggi mengakibatkan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ketergantungan.. </a:t>
            </a:r>
            <a:endParaRPr sz="20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Yu Gothic"/>
                <a:cs typeface="Yu Gothic"/>
              </a:rPr>
              <a:t>Contoh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: opium,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heroin dan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kokain.</a:t>
            </a:r>
            <a:endParaRPr sz="2000">
              <a:latin typeface="Yu Gothic"/>
              <a:cs typeface="Yu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Yu Gothic"/>
              <a:cs typeface="Yu Gothic"/>
            </a:endParaRPr>
          </a:p>
          <a:p>
            <a:pPr marL="12700" marR="5080">
              <a:lnSpc>
                <a:spcPct val="100000"/>
              </a:lnSpc>
              <a:buSzPct val="95000"/>
              <a:buAutoNum type="arabicPeriod" startAt="2"/>
              <a:tabLst>
                <a:tab pos="220979" algn="l"/>
              </a:tabLst>
            </a:pPr>
            <a:r>
              <a:rPr sz="2000" spc="-5" dirty="0">
                <a:latin typeface="Yu Gothic"/>
                <a:cs typeface="Yu Gothic"/>
              </a:rPr>
              <a:t>Narkotika Golongan </a:t>
            </a:r>
            <a:r>
              <a:rPr sz="2000" dirty="0">
                <a:latin typeface="Yu Gothic"/>
                <a:cs typeface="Yu Gothic"/>
              </a:rPr>
              <a:t>II </a:t>
            </a:r>
            <a:r>
              <a:rPr sz="2000" spc="-5" dirty="0">
                <a:latin typeface="Yu Gothic"/>
                <a:cs typeface="Yu Gothic"/>
              </a:rPr>
              <a:t>adalah Narkotika berkhasiat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pengobatan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digunakan</a:t>
            </a:r>
            <a:r>
              <a:rPr sz="2000" spc="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sebagai pilihan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terakhir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dan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dapat </a:t>
            </a:r>
            <a:r>
              <a:rPr sz="2000" spc="-55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digunakan dalam terapi dan/atau untuk tujuan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pengembangan ilmu pengetahuan </a:t>
            </a:r>
            <a:r>
              <a:rPr sz="2000" dirty="0">
                <a:latin typeface="Yu Gothic"/>
                <a:cs typeface="Yu Gothic"/>
              </a:rPr>
              <a:t>serta mempunyai 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potensi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tinggi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mengakibatkan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ketergantungan. </a:t>
            </a:r>
            <a:endParaRPr sz="20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Yu Gothic"/>
                <a:cs typeface="Yu Gothic"/>
              </a:rPr>
              <a:t>Contoh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10" dirty="0">
                <a:latin typeface="Yu Gothic"/>
                <a:cs typeface="Yu Gothic"/>
              </a:rPr>
              <a:t>:</a:t>
            </a:r>
            <a:r>
              <a:rPr sz="2000" spc="-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morfin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dan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petidin. </a:t>
            </a:r>
            <a:endParaRPr sz="20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1902" y="375665"/>
            <a:ext cx="3078480" cy="611505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89"/>
              </a:spcBef>
            </a:pPr>
            <a:r>
              <a:rPr sz="2800" spc="-5" dirty="0">
                <a:solidFill>
                  <a:srgbClr val="00AF50"/>
                </a:solidFill>
                <a:latin typeface="Yu Gothic"/>
                <a:cs typeface="Yu Gothic"/>
              </a:rPr>
              <a:t>Obat</a:t>
            </a:r>
            <a:r>
              <a:rPr sz="2800" spc="-30" dirty="0">
                <a:solidFill>
                  <a:srgbClr val="00AF50"/>
                </a:solidFill>
                <a:latin typeface="Yu Gothic"/>
                <a:cs typeface="Yu Gothic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Yu Gothic"/>
                <a:cs typeface="Yu Gothic"/>
              </a:rPr>
              <a:t>Narkotika</a:t>
            </a:r>
            <a:endParaRPr sz="2800">
              <a:latin typeface="Yu Gothic"/>
              <a:cs typeface="Yu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3654" y="1443989"/>
            <a:ext cx="7015480" cy="4735195"/>
          </a:xfrm>
          <a:custGeom>
            <a:avLst/>
            <a:gdLst/>
            <a:ahLst/>
            <a:cxnLst/>
            <a:rect l="l" t="t" r="r" b="b"/>
            <a:pathLst>
              <a:path w="7015480" h="4735195">
                <a:moveTo>
                  <a:pt x="0" y="4735068"/>
                </a:moveTo>
                <a:lnTo>
                  <a:pt x="7014972" y="4735068"/>
                </a:lnTo>
                <a:lnTo>
                  <a:pt x="7014972" y="0"/>
                </a:lnTo>
                <a:lnTo>
                  <a:pt x="0" y="0"/>
                </a:lnTo>
                <a:lnTo>
                  <a:pt x="0" y="4735068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1377" y="1454277"/>
            <a:ext cx="6859270" cy="3110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27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Yu Gothic"/>
                <a:cs typeface="Yu Gothic"/>
              </a:rPr>
              <a:t>3.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Narkotika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Golongan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III yang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berkhasiat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pengobatan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banyak </a:t>
            </a:r>
            <a:r>
              <a:rPr sz="2200" spc="-10" dirty="0">
                <a:latin typeface="Yu Gothic"/>
                <a:cs typeface="Yu Gothic"/>
              </a:rPr>
              <a:t>digunakan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dalam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terapi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dan/atau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untuk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tujuan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pengembangan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ilmu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pengetahuan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serta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mempunyai</a:t>
            </a:r>
            <a:r>
              <a:rPr sz="2200" spc="2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potensi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ringan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mengakibatkan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ketergantungan. </a:t>
            </a:r>
            <a:endParaRPr sz="22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Yu Gothic"/>
                <a:cs typeface="Yu Gothic"/>
              </a:rPr>
              <a:t>Contoh : </a:t>
            </a:r>
            <a:r>
              <a:rPr sz="2200" spc="-5" dirty="0">
                <a:latin typeface="Yu Gothic"/>
                <a:cs typeface="Yu Gothic"/>
              </a:rPr>
              <a:t>kodein</a:t>
            </a:r>
            <a:endParaRPr sz="2200">
              <a:latin typeface="Yu Gothic"/>
              <a:cs typeface="Yu Gothic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6235" algn="l"/>
              </a:tabLst>
            </a:pPr>
            <a:r>
              <a:rPr sz="2200" spc="-10" dirty="0">
                <a:latin typeface="Yu Gothic"/>
                <a:cs typeface="Yu Gothic"/>
              </a:rPr>
              <a:t>Penandaan narkotika berdasarkan peraturan </a:t>
            </a:r>
            <a:r>
              <a:rPr sz="2200" spc="-5" dirty="0">
                <a:latin typeface="Yu Gothic"/>
                <a:cs typeface="Yu Gothic"/>
              </a:rPr>
              <a:t>yang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terdapat </a:t>
            </a:r>
            <a:r>
              <a:rPr sz="2200" spc="-5" dirty="0">
                <a:latin typeface="Yu Gothic"/>
                <a:cs typeface="Yu Gothic"/>
              </a:rPr>
              <a:t>dalam Ordonansi Obat Bius </a:t>
            </a:r>
            <a:r>
              <a:rPr sz="2200" spc="-10" dirty="0">
                <a:latin typeface="Yu Gothic"/>
                <a:cs typeface="Yu Gothic"/>
              </a:rPr>
              <a:t>yaitu </a:t>
            </a:r>
            <a:r>
              <a:rPr sz="2200" spc="-5" dirty="0">
                <a:latin typeface="Yu Gothic"/>
                <a:cs typeface="Yu Gothic"/>
              </a:rPr>
              <a:t>“Palang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Medali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Merah”</a:t>
            </a:r>
            <a:endParaRPr sz="2200">
              <a:latin typeface="Yu Gothic"/>
              <a:cs typeface="Yu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8791" y="4803647"/>
            <a:ext cx="1220724" cy="12207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438" y="375665"/>
            <a:ext cx="4886325" cy="611505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690"/>
              </a:spcBef>
            </a:pPr>
            <a:r>
              <a:rPr sz="2500" spc="-5" dirty="0">
                <a:solidFill>
                  <a:srgbClr val="00AF50"/>
                </a:solidFill>
                <a:latin typeface="Yu Gothic"/>
                <a:cs typeface="Yu Gothic"/>
              </a:rPr>
              <a:t>Contoh</a:t>
            </a:r>
            <a:r>
              <a:rPr sz="2500" spc="-20" dirty="0">
                <a:solidFill>
                  <a:srgbClr val="00AF50"/>
                </a:solidFill>
                <a:latin typeface="Yu Gothic"/>
                <a:cs typeface="Yu Gothic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Yu Gothic"/>
                <a:cs typeface="Yu Gothic"/>
              </a:rPr>
              <a:t>sediaan</a:t>
            </a:r>
            <a:r>
              <a:rPr sz="2500" dirty="0">
                <a:solidFill>
                  <a:srgbClr val="00AF50"/>
                </a:solidFill>
                <a:latin typeface="Yu Gothic"/>
                <a:cs typeface="Yu Gothic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Yu Gothic"/>
                <a:cs typeface="Yu Gothic"/>
              </a:rPr>
              <a:t>jadi</a:t>
            </a:r>
            <a:r>
              <a:rPr sz="2500" spc="5" dirty="0">
                <a:solidFill>
                  <a:srgbClr val="00AF50"/>
                </a:solidFill>
                <a:latin typeface="Yu Gothic"/>
                <a:cs typeface="Yu Gothic"/>
              </a:rPr>
              <a:t> </a:t>
            </a:r>
            <a:r>
              <a:rPr sz="2500" spc="-5" dirty="0">
                <a:solidFill>
                  <a:srgbClr val="00AF50"/>
                </a:solidFill>
                <a:latin typeface="Yu Gothic"/>
                <a:cs typeface="Yu Gothic"/>
              </a:rPr>
              <a:t>narkotika</a:t>
            </a:r>
            <a:endParaRPr sz="2500">
              <a:latin typeface="Yu Gothic"/>
              <a:cs typeface="Yu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3466" y="1597913"/>
            <a:ext cx="6719570" cy="4154804"/>
          </a:xfrm>
          <a:custGeom>
            <a:avLst/>
            <a:gdLst/>
            <a:ahLst/>
            <a:cxnLst/>
            <a:rect l="l" t="t" r="r" b="b"/>
            <a:pathLst>
              <a:path w="6719570" h="4154804">
                <a:moveTo>
                  <a:pt x="0" y="4154424"/>
                </a:moveTo>
                <a:lnTo>
                  <a:pt x="6719316" y="4154424"/>
                </a:lnTo>
                <a:lnTo>
                  <a:pt x="6719316" y="0"/>
                </a:lnTo>
                <a:lnTo>
                  <a:pt x="0" y="0"/>
                </a:lnTo>
                <a:lnTo>
                  <a:pt x="0" y="4154424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2332" y="1606753"/>
            <a:ext cx="656145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Yu Gothic"/>
                <a:cs typeface="Yu Gothic"/>
              </a:rPr>
              <a:t>Codein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tablet</a:t>
            </a:r>
            <a:r>
              <a:rPr sz="2200" spc="-5" dirty="0">
                <a:latin typeface="Yu Gothic"/>
                <a:cs typeface="Yu Gothic"/>
              </a:rPr>
              <a:t> mengandung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Codein </a:t>
            </a:r>
            <a:r>
              <a:rPr sz="2200" spc="-10" dirty="0">
                <a:latin typeface="Yu Gothic"/>
                <a:cs typeface="Yu Gothic"/>
              </a:rPr>
              <a:t>HCl</a:t>
            </a:r>
            <a:r>
              <a:rPr sz="2200" spc="-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/</a:t>
            </a:r>
            <a:r>
              <a:rPr sz="2200" spc="-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Codein</a:t>
            </a:r>
            <a:endParaRPr sz="2200">
              <a:latin typeface="Yu Gothic"/>
              <a:cs typeface="Yu Gothic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1335405" algn="l"/>
              </a:tabLst>
            </a:pPr>
            <a:r>
              <a:rPr sz="2200" spc="-5" dirty="0">
                <a:latin typeface="Yu Gothic"/>
                <a:cs typeface="Yu Gothic"/>
              </a:rPr>
              <a:t>Fosfat	</a:t>
            </a:r>
            <a:r>
              <a:rPr sz="2200" spc="-10" dirty="0">
                <a:latin typeface="Yu Gothic"/>
                <a:cs typeface="Yu Gothic"/>
              </a:rPr>
              <a:t>10,</a:t>
            </a:r>
            <a:r>
              <a:rPr sz="2200" spc="-2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15</a:t>
            </a:r>
            <a:r>
              <a:rPr sz="2200" spc="-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 20</a:t>
            </a:r>
            <a:r>
              <a:rPr sz="2200" spc="-2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mg  </a:t>
            </a:r>
            <a:endParaRPr sz="22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Yu Gothic"/>
                <a:cs typeface="Yu Gothic"/>
              </a:rPr>
              <a:t>Coditam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tablet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(Codein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+ Paracetamol) </a:t>
            </a:r>
            <a:endParaRPr sz="2200">
              <a:latin typeface="Yu Gothic"/>
              <a:cs typeface="Yu Gothic"/>
            </a:endParaRPr>
          </a:p>
          <a:p>
            <a:pPr marL="355600" marR="8763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285240" algn="l"/>
              </a:tabLst>
            </a:pPr>
            <a:r>
              <a:rPr sz="2200" spc="-10" dirty="0">
                <a:latin typeface="Yu Gothic"/>
                <a:cs typeface="Yu Gothic"/>
              </a:rPr>
              <a:t>Doveri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tablet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(</a:t>
            </a:r>
            <a:r>
              <a:rPr sz="2200" spc="-5" dirty="0">
                <a:latin typeface="Yu Gothic"/>
                <a:cs typeface="Yu Gothic"/>
              </a:rPr>
              <a:t> Opii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Pulvis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Compositus</a:t>
            </a:r>
            <a:r>
              <a:rPr sz="2200" spc="35" dirty="0">
                <a:latin typeface="Yu Gothic"/>
                <a:cs typeface="Yu Gothic"/>
              </a:rPr>
              <a:t> </a:t>
            </a:r>
            <a:r>
              <a:rPr sz="2200" dirty="0">
                <a:latin typeface="Yu Gothic"/>
                <a:cs typeface="Yu Gothic"/>
              </a:rPr>
              <a:t>= </a:t>
            </a:r>
            <a:r>
              <a:rPr sz="2200" spc="-5" dirty="0">
                <a:latin typeface="Yu Gothic"/>
                <a:cs typeface="Yu Gothic"/>
              </a:rPr>
              <a:t>Opii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Pulvis	</a:t>
            </a:r>
            <a:r>
              <a:rPr sz="2200" dirty="0">
                <a:latin typeface="Yu Gothic"/>
                <a:cs typeface="Yu Gothic"/>
              </a:rPr>
              <a:t>+</a:t>
            </a:r>
            <a:r>
              <a:rPr sz="2200" spc="-10" dirty="0">
                <a:latin typeface="Yu Gothic"/>
                <a:cs typeface="Yu Gothic"/>
              </a:rPr>
              <a:t> Ipeca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pulvis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+</a:t>
            </a:r>
            <a:r>
              <a:rPr sz="2200" spc="-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K2SO4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) </a:t>
            </a:r>
            <a:r>
              <a:rPr sz="2200" spc="-5" dirty="0">
                <a:latin typeface="Yu Gothic"/>
                <a:cs typeface="Yu Gothic"/>
              </a:rPr>
              <a:t>100 </a:t>
            </a:r>
            <a:r>
              <a:rPr sz="2200" spc="-10" dirty="0">
                <a:latin typeface="Yu Gothic"/>
                <a:cs typeface="Yu Gothic"/>
              </a:rPr>
              <a:t>, 150,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200 </a:t>
            </a:r>
            <a:r>
              <a:rPr sz="2200" spc="-5" dirty="0">
                <a:latin typeface="Yu Gothic"/>
                <a:cs typeface="Yu Gothic"/>
              </a:rPr>
              <a:t> mg  </a:t>
            </a:r>
            <a:endParaRPr sz="2200">
              <a:latin typeface="Yu Gothic"/>
              <a:cs typeface="Yu Gothic"/>
            </a:endParaRPr>
          </a:p>
          <a:p>
            <a:pPr marL="355600" marR="83121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Yu Gothic"/>
                <a:cs typeface="Yu Gothic"/>
              </a:rPr>
              <a:t>Lomotil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tablet/</a:t>
            </a:r>
            <a:r>
              <a:rPr sz="2200" spc="3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sirup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(</a:t>
            </a:r>
            <a:r>
              <a:rPr sz="2200" spc="-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Difenoksilat</a:t>
            </a:r>
            <a:r>
              <a:rPr sz="2200" spc="3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HCl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+ </a:t>
            </a:r>
            <a:r>
              <a:rPr sz="2200" spc="-5" dirty="0">
                <a:latin typeface="Yu Gothic"/>
                <a:cs typeface="Yu Gothic"/>
              </a:rPr>
              <a:t> Atropin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sulfat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)</a:t>
            </a:r>
            <a:endParaRPr sz="22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Yu Gothic"/>
                <a:cs typeface="Yu Gothic"/>
              </a:rPr>
              <a:t>Codipront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sirup/ </a:t>
            </a:r>
            <a:r>
              <a:rPr sz="2200" spc="-10" dirty="0">
                <a:latin typeface="Yu Gothic"/>
                <a:cs typeface="Yu Gothic"/>
              </a:rPr>
              <a:t>capsul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(</a:t>
            </a:r>
            <a:r>
              <a:rPr sz="2200" spc="-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Codein</a:t>
            </a:r>
            <a:r>
              <a:rPr sz="2200" spc="-10" dirty="0">
                <a:latin typeface="Yu Gothic"/>
                <a:cs typeface="Yu Gothic"/>
              </a:rPr>
              <a:t> </a:t>
            </a:r>
            <a:r>
              <a:rPr sz="2200" dirty="0">
                <a:latin typeface="Yu Gothic"/>
                <a:cs typeface="Yu Gothic"/>
              </a:rPr>
              <a:t>+ </a:t>
            </a:r>
            <a:endParaRPr sz="2200">
              <a:latin typeface="Yu Gothic"/>
              <a:cs typeface="Yu Gothic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Yu Gothic"/>
                <a:cs typeface="Yu Gothic"/>
              </a:rPr>
              <a:t>feniltoloxamin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) </a:t>
            </a:r>
            <a:endParaRPr sz="2200">
              <a:latin typeface="Yu Gothic"/>
              <a:cs typeface="Yu Gothic"/>
            </a:endParaRPr>
          </a:p>
          <a:p>
            <a:pPr marL="250190" marR="1115060" indent="-23812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Yu Gothic"/>
                <a:cs typeface="Yu Gothic"/>
              </a:rPr>
              <a:t>Codipront</a:t>
            </a:r>
            <a:r>
              <a:rPr sz="2200" spc="1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cum</a:t>
            </a:r>
            <a:r>
              <a:rPr sz="2200" spc="114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ekspektoran</a:t>
            </a:r>
            <a:r>
              <a:rPr sz="2200" spc="1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cap/</a:t>
            </a:r>
            <a:r>
              <a:rPr sz="2200" spc="10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sirup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(</a:t>
            </a:r>
            <a:r>
              <a:rPr sz="2200" spc="-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Codein</a:t>
            </a:r>
            <a:r>
              <a:rPr sz="2200" dirty="0">
                <a:latin typeface="Yu Gothic"/>
                <a:cs typeface="Yu Gothic"/>
              </a:rPr>
              <a:t> +</a:t>
            </a:r>
            <a:r>
              <a:rPr sz="2200" spc="-2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Feniltoloxami</a:t>
            </a:r>
            <a:r>
              <a:rPr sz="2200" spc="30" dirty="0">
                <a:latin typeface="Yu Gothic"/>
                <a:cs typeface="Yu Gothic"/>
              </a:rPr>
              <a:t> </a:t>
            </a:r>
            <a:r>
              <a:rPr sz="2200" dirty="0">
                <a:latin typeface="Yu Gothic"/>
                <a:cs typeface="Yu Gothic"/>
              </a:rPr>
              <a:t>+</a:t>
            </a:r>
            <a:r>
              <a:rPr sz="2200" spc="-2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Guafenesin) </a:t>
            </a:r>
            <a:endParaRPr sz="2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1066" y="1597913"/>
            <a:ext cx="7321550" cy="4274820"/>
          </a:xfrm>
          <a:custGeom>
            <a:avLst/>
            <a:gdLst/>
            <a:ahLst/>
            <a:cxnLst/>
            <a:rect l="l" t="t" r="r" b="b"/>
            <a:pathLst>
              <a:path w="7321550" h="4274820">
                <a:moveTo>
                  <a:pt x="0" y="4274820"/>
                </a:moveTo>
                <a:lnTo>
                  <a:pt x="7321296" y="4274820"/>
                </a:lnTo>
                <a:lnTo>
                  <a:pt x="7321296" y="0"/>
                </a:lnTo>
                <a:lnTo>
                  <a:pt x="0" y="0"/>
                </a:lnTo>
                <a:lnTo>
                  <a:pt x="0" y="4274820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5141" y="528066"/>
            <a:ext cx="3970020" cy="611505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695"/>
              </a:spcBef>
            </a:pPr>
            <a:r>
              <a:rPr sz="2500" spc="-5" dirty="0">
                <a:solidFill>
                  <a:srgbClr val="00AF50"/>
                </a:solidFill>
                <a:latin typeface="Yu Gothic"/>
                <a:cs typeface="Yu Gothic"/>
              </a:rPr>
              <a:t>Penyimpanan</a:t>
            </a:r>
            <a:r>
              <a:rPr sz="2500" spc="-20" dirty="0">
                <a:solidFill>
                  <a:srgbClr val="00AF50"/>
                </a:solidFill>
                <a:latin typeface="Yu Gothic"/>
                <a:cs typeface="Yu Gothic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Yu Gothic"/>
                <a:cs typeface="Yu Gothic"/>
              </a:rPr>
              <a:t>narkotika</a:t>
            </a:r>
            <a:endParaRPr sz="2500">
              <a:latin typeface="Yu Gothic"/>
              <a:cs typeface="Yu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679" y="1578102"/>
            <a:ext cx="7077709" cy="35128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268605" indent="-3429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Yu Gothic"/>
                <a:cs typeface="Yu Gothic"/>
              </a:rPr>
              <a:t>Obat-obat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termasuk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golongan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narkotika</a:t>
            </a:r>
            <a:r>
              <a:rPr sz="2200" spc="-10" dirty="0">
                <a:latin typeface="Yu Gothic"/>
                <a:cs typeface="Yu Gothic"/>
              </a:rPr>
              <a:t> di </a:t>
            </a:r>
            <a:r>
              <a:rPr sz="2200" spc="-5" dirty="0">
                <a:latin typeface="Yu Gothic"/>
                <a:cs typeface="Yu Gothic"/>
              </a:rPr>
              <a:t> Apotek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disimpan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pada</a:t>
            </a:r>
            <a:r>
              <a:rPr sz="2200" spc="-5" dirty="0">
                <a:latin typeface="Yu Gothic"/>
                <a:cs typeface="Yu Gothic"/>
              </a:rPr>
              <a:t> lemari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khusus</a:t>
            </a:r>
            <a:r>
              <a:rPr sz="2200" spc="2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terbuat </a:t>
            </a:r>
            <a:r>
              <a:rPr sz="2200" spc="-6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dari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kayu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(atau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bahan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lain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kokoh </a:t>
            </a:r>
            <a:r>
              <a:rPr sz="2200" spc="-10" dirty="0">
                <a:latin typeface="Yu Gothic"/>
                <a:cs typeface="Yu Gothic"/>
              </a:rPr>
              <a:t>dan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kuat) </a:t>
            </a:r>
            <a:endParaRPr sz="2200">
              <a:latin typeface="Yu Gothic"/>
              <a:cs typeface="Yu Gothic"/>
            </a:endParaRPr>
          </a:p>
          <a:p>
            <a:pPr marL="355600" marR="167005" indent="-342900">
              <a:lnSpc>
                <a:spcPct val="9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ditempel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pada dinding,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memiliki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2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kunci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berbeda,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terdiri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dari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dirty="0">
                <a:latin typeface="Yu Gothic"/>
                <a:cs typeface="Yu Gothic"/>
              </a:rPr>
              <a:t>2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pintu,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satu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untuk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pemakaian </a:t>
            </a:r>
            <a:r>
              <a:rPr sz="2200" spc="-6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sehari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hari</a:t>
            </a:r>
            <a:r>
              <a:rPr sz="2200" spc="-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seperti kodein,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dan</a:t>
            </a:r>
            <a:r>
              <a:rPr sz="2200" spc="-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satu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lagi</a:t>
            </a:r>
            <a:r>
              <a:rPr sz="2200" spc="-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berisi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pethidin,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morfin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garam garamannya. </a:t>
            </a:r>
            <a:endParaRPr sz="2200">
              <a:latin typeface="Yu Gothic"/>
              <a:cs typeface="Yu Gothic"/>
            </a:endParaRPr>
          </a:p>
          <a:p>
            <a:pPr marL="355600" marR="5080" indent="-342900">
              <a:lnSpc>
                <a:spcPts val="2380"/>
              </a:lnSpc>
              <a:spcBef>
                <a:spcPts val="5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Yu Gothic"/>
                <a:cs typeface="Yu Gothic"/>
              </a:rPr>
              <a:t>Lemari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tersebut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terletak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tempat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tidak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diketahui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oleh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umum,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tetapi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dapat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diawasi</a:t>
            </a:r>
            <a:r>
              <a:rPr sz="2200" spc="3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langsung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oleh</a:t>
            </a:r>
            <a:r>
              <a:rPr sz="2200" spc="-5" dirty="0">
                <a:latin typeface="Yu Gothic"/>
                <a:cs typeface="Yu Gothic"/>
              </a:rPr>
              <a:t> Asisten</a:t>
            </a:r>
            <a:r>
              <a:rPr sz="2200" spc="2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Apoteker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bertugas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penanggung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jawab </a:t>
            </a:r>
            <a:r>
              <a:rPr sz="2200" spc="-10" dirty="0">
                <a:latin typeface="Yu Gothic"/>
                <a:cs typeface="Yu Gothic"/>
              </a:rPr>
              <a:t>narkotika. </a:t>
            </a:r>
            <a:endParaRPr sz="2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3" y="1443227"/>
            <a:ext cx="2857500" cy="19857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443227"/>
            <a:ext cx="2531363" cy="1981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1092" y="3730752"/>
            <a:ext cx="2581656" cy="22814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75104" y="4362443"/>
            <a:ext cx="4812665" cy="1329210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3600" b="1" spc="-210" dirty="0">
                <a:solidFill>
                  <a:srgbClr val="F0FF9B"/>
                </a:solidFill>
                <a:latin typeface="Times New Roman"/>
                <a:cs typeface="Times New Roman"/>
              </a:rPr>
              <a:t>PENGGOLONGAN</a:t>
            </a:r>
            <a:r>
              <a:rPr sz="3600" b="1" dirty="0">
                <a:solidFill>
                  <a:srgbClr val="F0FF9B"/>
                </a:solidFill>
                <a:latin typeface="Times New Roman"/>
                <a:cs typeface="Times New Roman"/>
              </a:rPr>
              <a:t> </a:t>
            </a:r>
            <a:r>
              <a:rPr sz="3600" b="1" spc="-110" dirty="0">
                <a:solidFill>
                  <a:srgbClr val="F0FF9B"/>
                </a:solidFill>
                <a:latin typeface="Times New Roman"/>
                <a:cs typeface="Times New Roman"/>
              </a:rPr>
              <a:t>OBAT</a:t>
            </a:r>
            <a:r>
              <a:rPr lang="en-US" sz="3600" b="1" spc="-110" dirty="0">
                <a:solidFill>
                  <a:srgbClr val="F0FF9B"/>
                </a:solidFill>
                <a:latin typeface="Times New Roman"/>
                <a:cs typeface="Times New Roman"/>
              </a:rPr>
              <a:t> TRADISIONAL</a:t>
            </a:r>
            <a:endParaRPr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066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345" y="375665"/>
            <a:ext cx="3360420" cy="611505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35"/>
              </a:spcBef>
            </a:pPr>
            <a:r>
              <a:rPr sz="2800" spc="-25" dirty="0">
                <a:solidFill>
                  <a:srgbClr val="00AF50"/>
                </a:solidFill>
                <a:latin typeface="Palatino Linotype"/>
                <a:cs typeface="Palatino Linotype"/>
              </a:rPr>
              <a:t>LANJUTAN….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1066" y="1291589"/>
            <a:ext cx="7321550" cy="4887595"/>
          </a:xfrm>
          <a:custGeom>
            <a:avLst/>
            <a:gdLst/>
            <a:ahLst/>
            <a:cxnLst/>
            <a:rect l="l" t="t" r="r" b="b"/>
            <a:pathLst>
              <a:path w="7321550" h="4887595">
                <a:moveTo>
                  <a:pt x="0" y="4887468"/>
                </a:moveTo>
                <a:lnTo>
                  <a:pt x="7321296" y="4887468"/>
                </a:lnTo>
                <a:lnTo>
                  <a:pt x="7321296" y="0"/>
                </a:lnTo>
                <a:lnTo>
                  <a:pt x="0" y="0"/>
                </a:lnTo>
                <a:lnTo>
                  <a:pt x="0" y="4887468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49679" y="1272667"/>
            <a:ext cx="7164070" cy="35128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359"/>
              </a:spcBef>
            </a:pPr>
            <a:r>
              <a:rPr sz="2200" spc="-5" dirty="0">
                <a:latin typeface="Yu Gothic"/>
                <a:cs typeface="Yu Gothic"/>
              </a:rPr>
              <a:t>Obat jadi : </a:t>
            </a:r>
            <a:r>
              <a:rPr sz="2200" spc="-10" dirty="0">
                <a:latin typeface="Yu Gothic"/>
                <a:cs typeface="Yu Gothic"/>
              </a:rPr>
              <a:t>obat dlm </a:t>
            </a:r>
            <a:r>
              <a:rPr sz="2200" spc="-5" dirty="0">
                <a:latin typeface="Yu Gothic"/>
                <a:cs typeface="Yu Gothic"/>
              </a:rPr>
              <a:t>keadaan murni </a:t>
            </a:r>
            <a:r>
              <a:rPr sz="2200" spc="-10" dirty="0">
                <a:latin typeface="Yu Gothic"/>
                <a:cs typeface="Yu Gothic"/>
              </a:rPr>
              <a:t>atau </a:t>
            </a:r>
            <a:r>
              <a:rPr sz="2200" spc="-5" dirty="0">
                <a:latin typeface="Yu Gothic"/>
                <a:cs typeface="Yu Gothic"/>
              </a:rPr>
              <a:t>campuran </a:t>
            </a:r>
            <a:r>
              <a:rPr sz="2200" spc="-10" dirty="0">
                <a:latin typeface="Yu Gothic"/>
                <a:cs typeface="Yu Gothic"/>
              </a:rPr>
              <a:t>dlm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bentuk </a:t>
            </a:r>
            <a:r>
              <a:rPr sz="2200" spc="-5" dirty="0">
                <a:latin typeface="Yu Gothic"/>
                <a:cs typeface="Yu Gothic"/>
              </a:rPr>
              <a:t>serbuk, </a:t>
            </a:r>
            <a:r>
              <a:rPr sz="2200" spc="-10" dirty="0">
                <a:latin typeface="Yu Gothic"/>
                <a:cs typeface="Yu Gothic"/>
              </a:rPr>
              <a:t>cairan, </a:t>
            </a:r>
            <a:r>
              <a:rPr sz="2200" spc="-5" dirty="0">
                <a:latin typeface="Yu Gothic"/>
                <a:cs typeface="Yu Gothic"/>
              </a:rPr>
              <a:t>salep, </a:t>
            </a:r>
            <a:r>
              <a:rPr sz="2200" spc="-10" dirty="0">
                <a:latin typeface="Yu Gothic"/>
                <a:cs typeface="Yu Gothic"/>
              </a:rPr>
              <a:t>tablet, pil, </a:t>
            </a:r>
            <a:r>
              <a:rPr sz="2200" spc="-5" dirty="0">
                <a:latin typeface="Yu Gothic"/>
                <a:cs typeface="Yu Gothic"/>
              </a:rPr>
              <a:t>suppositoria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atau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bentuk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lain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ditetapkan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oleh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pemerintah.</a:t>
            </a:r>
            <a:endParaRPr sz="2200">
              <a:latin typeface="Yu Gothic"/>
              <a:cs typeface="Yu Gothic"/>
            </a:endParaRPr>
          </a:p>
          <a:p>
            <a:pPr marL="355600" marR="5715" indent="-342900" algn="just">
              <a:lnSpc>
                <a:spcPts val="2380"/>
              </a:lnSpc>
              <a:spcBef>
                <a:spcPts val="560"/>
              </a:spcBef>
            </a:pPr>
            <a:r>
              <a:rPr sz="2200" spc="-5" dirty="0">
                <a:latin typeface="Yu Gothic"/>
                <a:cs typeface="Yu Gothic"/>
              </a:rPr>
              <a:t>Obat patent : obat jadi dg </a:t>
            </a:r>
            <a:r>
              <a:rPr sz="2200" spc="-10" dirty="0">
                <a:latin typeface="Yu Gothic"/>
                <a:cs typeface="Yu Gothic"/>
              </a:rPr>
              <a:t>nama </a:t>
            </a:r>
            <a:r>
              <a:rPr sz="2200" spc="-5" dirty="0">
                <a:latin typeface="Yu Gothic"/>
                <a:cs typeface="Yu Gothic"/>
              </a:rPr>
              <a:t>dagang yang </a:t>
            </a:r>
            <a:r>
              <a:rPr sz="2200" spc="-10" dirty="0">
                <a:latin typeface="Yu Gothic"/>
                <a:cs typeface="Yu Gothic"/>
              </a:rPr>
              <a:t>terdaftar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atas </a:t>
            </a:r>
            <a:r>
              <a:rPr sz="2200" spc="-5" dirty="0">
                <a:latin typeface="Yu Gothic"/>
                <a:cs typeface="Yu Gothic"/>
              </a:rPr>
              <a:t>nama sipembuat </a:t>
            </a:r>
            <a:r>
              <a:rPr sz="2200" spc="-10" dirty="0">
                <a:latin typeface="Yu Gothic"/>
                <a:cs typeface="Yu Gothic"/>
              </a:rPr>
              <a:t>atau </a:t>
            </a:r>
            <a:r>
              <a:rPr sz="2200" spc="-5" dirty="0">
                <a:latin typeface="Yu Gothic"/>
                <a:cs typeface="Yu Gothic"/>
              </a:rPr>
              <a:t>yg </a:t>
            </a:r>
            <a:r>
              <a:rPr sz="2200" spc="-10" dirty="0">
                <a:latin typeface="Yu Gothic"/>
                <a:cs typeface="Yu Gothic"/>
              </a:rPr>
              <a:t>dikuasakan </a:t>
            </a:r>
            <a:r>
              <a:rPr sz="2200" spc="-5" dirty="0">
                <a:latin typeface="Yu Gothic"/>
                <a:cs typeface="Yu Gothic"/>
              </a:rPr>
              <a:t>dan </a:t>
            </a:r>
            <a:r>
              <a:rPr sz="2200" spc="-10" dirty="0">
                <a:latin typeface="Yu Gothic"/>
                <a:cs typeface="Yu Gothic"/>
              </a:rPr>
              <a:t>dijual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dlm</a:t>
            </a:r>
            <a:r>
              <a:rPr sz="2200" spc="2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bungkus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asli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dari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pabrik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memproduksinya.</a:t>
            </a:r>
            <a:endParaRPr sz="2200">
              <a:latin typeface="Yu Gothic"/>
              <a:cs typeface="Yu Gothic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</a:pPr>
            <a:r>
              <a:rPr sz="2200" spc="-5" dirty="0">
                <a:latin typeface="Yu Gothic"/>
                <a:cs typeface="Yu Gothic"/>
              </a:rPr>
              <a:t>Obat baru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: obat </a:t>
            </a:r>
            <a:r>
              <a:rPr sz="2200" spc="-10" dirty="0">
                <a:latin typeface="Yu Gothic"/>
                <a:cs typeface="Yu Gothic"/>
              </a:rPr>
              <a:t>yang </a:t>
            </a:r>
            <a:r>
              <a:rPr sz="2200" spc="-5" dirty="0">
                <a:latin typeface="Yu Gothic"/>
                <a:cs typeface="Yu Gothic"/>
              </a:rPr>
              <a:t>terdiri </a:t>
            </a:r>
            <a:r>
              <a:rPr sz="2200" spc="-10" dirty="0">
                <a:latin typeface="Yu Gothic"/>
                <a:cs typeface="Yu Gothic"/>
              </a:rPr>
              <a:t>atau </a:t>
            </a:r>
            <a:r>
              <a:rPr sz="2200" spc="-5" dirty="0">
                <a:latin typeface="Yu Gothic"/>
                <a:cs typeface="Yu Gothic"/>
              </a:rPr>
              <a:t>berisi suatu </a:t>
            </a:r>
            <a:r>
              <a:rPr sz="2200" spc="-10" dirty="0">
                <a:latin typeface="Yu Gothic"/>
                <a:cs typeface="Yu Gothic"/>
              </a:rPr>
              <a:t>zat, baik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sbg bagian </a:t>
            </a:r>
            <a:r>
              <a:rPr sz="2200" spc="-5" dirty="0">
                <a:latin typeface="Yu Gothic"/>
                <a:cs typeface="Yu Gothic"/>
              </a:rPr>
              <a:t>berkhasiat, maupun yang </a:t>
            </a:r>
            <a:r>
              <a:rPr sz="2200" spc="-10" dirty="0">
                <a:latin typeface="Yu Gothic"/>
                <a:cs typeface="Yu Gothic"/>
              </a:rPr>
              <a:t>tdk </a:t>
            </a:r>
            <a:r>
              <a:rPr sz="2200" spc="-5" dirty="0">
                <a:latin typeface="Yu Gothic"/>
                <a:cs typeface="Yu Gothic"/>
              </a:rPr>
              <a:t>berkhsiat,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misalnya : lapisan, pengisi, pelarut, </a:t>
            </a:r>
            <a:r>
              <a:rPr sz="2200" spc="-10" dirty="0">
                <a:latin typeface="Yu Gothic"/>
                <a:cs typeface="Yu Gothic"/>
              </a:rPr>
              <a:t>pembantu atau </a:t>
            </a:r>
            <a:r>
              <a:rPr sz="2200" spc="-5" dirty="0">
                <a:latin typeface="Yu Gothic"/>
                <a:cs typeface="Yu Gothic"/>
              </a:rPr>
              <a:t> komponen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lain</a:t>
            </a:r>
            <a:r>
              <a:rPr sz="2200" spc="-5" dirty="0">
                <a:latin typeface="Yu Gothic"/>
                <a:cs typeface="Yu Gothic"/>
              </a:rPr>
              <a:t> yang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belum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dikenal,</a:t>
            </a:r>
            <a:r>
              <a:rPr sz="2200" spc="6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shg</a:t>
            </a:r>
            <a:r>
              <a:rPr sz="2200" spc="6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tdk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diketahui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khasiat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kegunaannya.</a:t>
            </a:r>
            <a:endParaRPr sz="2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568F-7C3D-3B1B-513E-1A5F897E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3200400" cy="492443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Obat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Tradisional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35C99-ECF3-597F-52FF-28FF6B3A1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1466532"/>
            <a:ext cx="7175500" cy="1477328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Obat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Tradisional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ramuan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berupa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tumbuhan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hewan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mineral, </a:t>
            </a:r>
            <a:r>
              <a:rPr lang="en-US" dirty="0" err="1">
                <a:solidFill>
                  <a:schemeClr val="tx1"/>
                </a:solidFill>
              </a:rPr>
              <a:t>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sarian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galenika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campuran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543F8-51E9-2EE2-381E-E94C958F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460749"/>
            <a:ext cx="4038600" cy="26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1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F954-0D94-F576-7C2A-62C67A9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371600"/>
            <a:ext cx="5176393" cy="4924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 </a:t>
            </a:r>
            <a:r>
              <a:rPr lang="en-US" b="1" dirty="0" err="1">
                <a:solidFill>
                  <a:schemeClr val="tx1"/>
                </a:solidFill>
              </a:rPr>
              <a:t>golongan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obat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tradisional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F490C-78BA-800B-E6E1-8523E316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60281"/>
            <a:ext cx="6814936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24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C41F-1D49-C8F2-5351-02CCA1D2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98501"/>
            <a:ext cx="1600200" cy="55399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Jamu</a:t>
            </a:r>
            <a:endParaRPr lang="en-ID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1948E-E491-92EA-9BAC-DCBDD489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1143000"/>
            <a:ext cx="7239000" cy="3323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Jamu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ramuan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pengetahuan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tradisional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warisan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memenuhi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kriteria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lainya</a:t>
            </a:r>
            <a:r>
              <a:rPr lang="en-US" dirty="0">
                <a:solidFill>
                  <a:schemeClr val="tx1"/>
                </a:solidFill>
              </a:rPr>
              <a:t>, (</a:t>
            </a:r>
            <a:r>
              <a:rPr lang="en-US" dirty="0" err="1">
                <a:solidFill>
                  <a:schemeClr val="tx1"/>
                </a:solidFill>
              </a:rPr>
              <a:t>Peraturan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Presiden</a:t>
            </a:r>
            <a:r>
              <a:rPr lang="en-US" dirty="0">
                <a:solidFill>
                  <a:schemeClr val="tx1"/>
                </a:solidFill>
              </a:rPr>
              <a:t> RI No 54 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Kriteria</a:t>
            </a:r>
            <a:r>
              <a:rPr lang="en-US" dirty="0">
                <a:solidFill>
                  <a:schemeClr val="tx1"/>
                </a:solidFill>
              </a:rPr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Aman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persyaratan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ditetapkan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Klaim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khasiat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data </a:t>
            </a:r>
            <a:r>
              <a:rPr lang="en-US" dirty="0" err="1">
                <a:solidFill>
                  <a:schemeClr val="tx1"/>
                </a:solidFill>
              </a:rPr>
              <a:t>empiris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Memenuhi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persyaratan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21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F015-430C-8FD0-B3AD-7116D87B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07" y="368186"/>
            <a:ext cx="7914386" cy="4924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JAMU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6825B-D417-AB2F-88FA-24AE6B41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69" y="3694313"/>
            <a:ext cx="3776464" cy="1690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41001-A93C-81A4-A888-5591535BC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842435"/>
            <a:ext cx="3072386" cy="3072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DDB1DB-DED8-B98E-EF86-0AE7B0ECE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163122"/>
            <a:ext cx="3776464" cy="226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3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F1D3-8A23-51FE-C02C-2E6BF738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5410200" cy="492443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chemeClr val="tx1"/>
                </a:solidFill>
              </a:rPr>
              <a:t>Obat</a:t>
            </a:r>
            <a:r>
              <a:rPr lang="en-US" b="1" dirty="0">
                <a:solidFill>
                  <a:schemeClr val="tx1"/>
                </a:solidFill>
              </a:rPr>
              <a:t> Herbal </a:t>
            </a:r>
            <a:r>
              <a:rPr lang="en-US" b="1" dirty="0" err="1">
                <a:solidFill>
                  <a:schemeClr val="tx1"/>
                </a:solidFill>
              </a:rPr>
              <a:t>Terstandar</a:t>
            </a:r>
            <a:r>
              <a:rPr lang="en-US" b="1" dirty="0">
                <a:solidFill>
                  <a:schemeClr val="tx1"/>
                </a:solidFill>
              </a:rPr>
              <a:t> (OHT)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C6D13-4B12-223E-0EBF-2618BAB9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1295400"/>
            <a:ext cx="7047681" cy="2667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OHT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tradisional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dibuktikan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keamananya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khasiatnya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ilmiah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uji </a:t>
            </a:r>
            <a:r>
              <a:rPr lang="en-US" dirty="0" err="1">
                <a:solidFill>
                  <a:schemeClr val="tx1"/>
                </a:solidFill>
              </a:rPr>
              <a:t>praklinik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bakunya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distandarisasi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61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23D3-FB7A-146F-1D24-D7F0CAE7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904" y="546376"/>
            <a:ext cx="2814192" cy="4924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OHT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CAFCF-E999-BC67-4DF7-609CB2C71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32086"/>
            <a:ext cx="3554276" cy="2133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6B513-E591-2316-1D5E-C69283F98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62" y="1580443"/>
            <a:ext cx="3697114" cy="369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CE6FE-C375-BE05-AEE0-AA04E47247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04" b="5709"/>
          <a:stretch/>
        </p:blipFill>
        <p:spPr>
          <a:xfrm>
            <a:off x="2014537" y="3759138"/>
            <a:ext cx="3405225" cy="26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8737-0A57-265E-2D60-86615F95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57200"/>
            <a:ext cx="2057400" cy="492443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chemeClr val="tx1"/>
                </a:solidFill>
              </a:rPr>
              <a:t>Fitofarmaka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8AC7-9883-4D89-7AAD-88C3D3B74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1295400"/>
            <a:ext cx="7175500" cy="1846659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Fitofarmaka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tradisional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dibuktikan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keamanan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khasiatnya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iilmiah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uji </a:t>
            </a:r>
            <a:r>
              <a:rPr lang="en-US" dirty="0" err="1">
                <a:solidFill>
                  <a:schemeClr val="tx1"/>
                </a:solidFill>
              </a:rPr>
              <a:t>praklinik</a:t>
            </a:r>
            <a:r>
              <a:rPr lang="en-US" dirty="0">
                <a:solidFill>
                  <a:schemeClr val="tx1"/>
                </a:solidFill>
              </a:rPr>
              <a:t> dan uji </a:t>
            </a:r>
            <a:r>
              <a:rPr lang="en-US" dirty="0" err="1">
                <a:solidFill>
                  <a:schemeClr val="tx1"/>
                </a:solidFill>
              </a:rPr>
              <a:t>klinik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baku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jadinya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standarisasi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95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4012-328B-D19F-3DAE-3DE1F1B3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3400"/>
            <a:ext cx="3957193" cy="49244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Fitofarmaka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0CADB-4DD6-7E2A-EB2B-5D2224E2E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12" b="25111"/>
          <a:stretch/>
        </p:blipFill>
        <p:spPr>
          <a:xfrm>
            <a:off x="1600200" y="1600200"/>
            <a:ext cx="413317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7F57D-AD30-168E-A451-5AF36160A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52600"/>
            <a:ext cx="33528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D487BA-C7FB-3C8B-649C-57C245A3F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689555"/>
            <a:ext cx="381554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07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AFCD-0E10-6FEB-91C5-657D5FF1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09600"/>
            <a:ext cx="5715000" cy="49244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Referensi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7D4DA-4A0D-2247-81F0-E07E531F4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27778" r="9167" b="40000"/>
          <a:stretch/>
        </p:blipFill>
        <p:spPr>
          <a:xfrm>
            <a:off x="1600200" y="1981200"/>
            <a:ext cx="75438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2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3183" y="3244595"/>
            <a:ext cx="2917825" cy="775335"/>
            <a:chOff x="1853183" y="3244595"/>
            <a:chExt cx="2917825" cy="775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3183" y="3244595"/>
              <a:ext cx="2917697" cy="7749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569" y="3285489"/>
              <a:ext cx="2838704" cy="69456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050535" y="3227832"/>
            <a:ext cx="2167890" cy="791845"/>
            <a:chOff x="5050535" y="3227832"/>
            <a:chExt cx="2167890" cy="7918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0535" y="3227832"/>
              <a:ext cx="2167890" cy="7917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1175" y="3268599"/>
              <a:ext cx="2088642" cy="711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389" y="528066"/>
            <a:ext cx="3663950" cy="611505"/>
          </a:xfrm>
          <a:prstGeom prst="rect">
            <a:avLst/>
          </a:prstGeom>
          <a:ln w="28955">
            <a:solidFill>
              <a:srgbClr val="30859C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40"/>
              </a:spcBef>
            </a:pPr>
            <a:r>
              <a:rPr sz="2800" spc="-25" dirty="0">
                <a:solidFill>
                  <a:srgbClr val="00AF50"/>
                </a:solidFill>
                <a:latin typeface="Palatino Linotype"/>
                <a:cs typeface="Palatino Linotype"/>
              </a:rPr>
              <a:t>LANJUTAN……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1066" y="1582674"/>
            <a:ext cx="7321550" cy="4494530"/>
          </a:xfrm>
          <a:custGeom>
            <a:avLst/>
            <a:gdLst/>
            <a:ahLst/>
            <a:cxnLst/>
            <a:rect l="l" t="t" r="r" b="b"/>
            <a:pathLst>
              <a:path w="7321550" h="4494530">
                <a:moveTo>
                  <a:pt x="0" y="4494276"/>
                </a:moveTo>
                <a:lnTo>
                  <a:pt x="7321296" y="4494276"/>
                </a:lnTo>
                <a:lnTo>
                  <a:pt x="7321296" y="0"/>
                </a:lnTo>
                <a:lnTo>
                  <a:pt x="0" y="0"/>
                </a:lnTo>
                <a:lnTo>
                  <a:pt x="0" y="4494276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49679" y="1592961"/>
            <a:ext cx="722312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39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Yu Gothic"/>
                <a:cs typeface="Yu Gothic"/>
              </a:rPr>
              <a:t>Obat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asli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: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obat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didapat</a:t>
            </a:r>
            <a:r>
              <a:rPr sz="2200" spc="2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langsung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dari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bahan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bahan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alamiah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Indonesia,</a:t>
            </a:r>
            <a:r>
              <a:rPr sz="2200" spc="3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terolah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secara</a:t>
            </a:r>
            <a:r>
              <a:rPr sz="2200" spc="2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sederhana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atas</a:t>
            </a:r>
            <a:r>
              <a:rPr sz="2200" spc="2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dasar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pengalaman</a:t>
            </a:r>
            <a:r>
              <a:rPr sz="2200" spc="3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digunakan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dlm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pengobatan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tradisiolan. </a:t>
            </a:r>
            <a:endParaRPr sz="2200">
              <a:latin typeface="Yu Gothic"/>
              <a:cs typeface="Yu Gothic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latin typeface="Yu Gothic"/>
                <a:cs typeface="Yu Gothic"/>
              </a:rPr>
              <a:t>Obat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esensial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: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obat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paling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dibutuhkan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untuk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pelayanan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kesehatan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masyarakat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terbanyak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dan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tercantaum</a:t>
            </a:r>
            <a:r>
              <a:rPr sz="2200" spc="3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dlm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daftar</a:t>
            </a:r>
            <a:r>
              <a:rPr sz="2200" spc="2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obat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esensial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yg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ditetapkan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oleh </a:t>
            </a:r>
            <a:r>
              <a:rPr sz="2200" spc="-5" dirty="0">
                <a:latin typeface="Yu Gothic"/>
                <a:cs typeface="Yu Gothic"/>
              </a:rPr>
              <a:t> menteri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kesehatan. </a:t>
            </a:r>
            <a:endParaRPr sz="2200">
              <a:latin typeface="Yu Gothic"/>
              <a:cs typeface="Yu Gothic"/>
            </a:endParaRPr>
          </a:p>
          <a:p>
            <a:pPr marL="12700" marR="54673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Yu Gothic"/>
                <a:cs typeface="Yu Gothic"/>
              </a:rPr>
              <a:t>Obat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generik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: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obat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dg</a:t>
            </a:r>
            <a:r>
              <a:rPr sz="2200" spc="-5" dirty="0">
                <a:latin typeface="Yu Gothic"/>
                <a:cs typeface="Yu Gothic"/>
              </a:rPr>
              <a:t> nama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resmi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ditetapkan </a:t>
            </a:r>
            <a:r>
              <a:rPr sz="2200" spc="-6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International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Non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Propietary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Names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(INN)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ditetapkan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dalam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Farmakope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Indonesia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atau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buku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standar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lainnya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untuk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zat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berkhasiat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dikandungnya. </a:t>
            </a:r>
            <a:endParaRPr sz="2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D7D7-79BC-0373-3F48-292C4155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4800"/>
            <a:ext cx="1524000" cy="61555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KUIS</a:t>
            </a:r>
            <a:endParaRPr lang="en-ID" sz="40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5F183-8232-5552-26BE-64DFD0C0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289679"/>
            <a:ext cx="7175500" cy="5970865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golongan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penyerahan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produsen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penjual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dicantumkan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peringatan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(10)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alamiah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sintetis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narkotika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berkhasiat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psikoaktif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SSP.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psikoaktif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SSP.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(10)</a:t>
            </a:r>
            <a:endParaRPr lang="en-ID" sz="20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Sebutkanlah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golongan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jelaskan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indikasi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masing-masing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(20)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Ranitin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asam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fusidat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alllupurinol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masuk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golongan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 (10)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Morfin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codein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opium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golongan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(10)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Bulatan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berwarna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merah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garis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tepi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berwarna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hitam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yang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menyentuh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garis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tepi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penandaan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(10)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Jelaskanlah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perbedaan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jamu,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herbal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terstandar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fitofarmaka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berikan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masing-masing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obat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(30)</a:t>
            </a:r>
            <a:r>
              <a:rPr lang="en-ID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20)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576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4750" y="223265"/>
            <a:ext cx="5287010" cy="611505"/>
          </a:xfrm>
          <a:prstGeom prst="rect">
            <a:avLst/>
          </a:prstGeom>
          <a:solidFill>
            <a:srgbClr val="FFFFFF"/>
          </a:solidFill>
          <a:ln w="25907">
            <a:solidFill>
              <a:srgbClr val="9BBA58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pc="-5" dirty="0">
                <a:solidFill>
                  <a:srgbClr val="30859C"/>
                </a:solidFill>
                <a:latin typeface="Yu Gothic"/>
                <a:cs typeface="Yu Gothic"/>
              </a:rPr>
              <a:t>PENGGOLONGAN</a:t>
            </a:r>
            <a:r>
              <a:rPr spc="-35" dirty="0">
                <a:solidFill>
                  <a:srgbClr val="30859C"/>
                </a:solidFill>
                <a:latin typeface="Yu Gothic"/>
                <a:cs typeface="Yu Gothic"/>
              </a:rPr>
              <a:t> </a:t>
            </a:r>
            <a:r>
              <a:rPr dirty="0">
                <a:solidFill>
                  <a:srgbClr val="30859C"/>
                </a:solidFill>
                <a:latin typeface="Yu Gothic"/>
                <a:cs typeface="Yu Gothic"/>
              </a:rPr>
              <a:t>OBAT</a:t>
            </a:r>
          </a:p>
        </p:txBody>
      </p:sp>
      <p:sp>
        <p:nvSpPr>
          <p:cNvPr id="4" name="object 4"/>
          <p:cNvSpPr/>
          <p:nvPr/>
        </p:nvSpPr>
        <p:spPr>
          <a:xfrm>
            <a:off x="450341" y="1443989"/>
            <a:ext cx="7329170" cy="4429125"/>
          </a:xfrm>
          <a:custGeom>
            <a:avLst/>
            <a:gdLst/>
            <a:ahLst/>
            <a:cxnLst/>
            <a:rect l="l" t="t" r="r" b="b"/>
            <a:pathLst>
              <a:path w="7329170" h="4429125">
                <a:moveTo>
                  <a:pt x="0" y="4428744"/>
                </a:moveTo>
                <a:lnTo>
                  <a:pt x="7328916" y="4428744"/>
                </a:lnTo>
                <a:lnTo>
                  <a:pt x="7328916" y="0"/>
                </a:lnTo>
                <a:lnTo>
                  <a:pt x="0" y="0"/>
                </a:lnTo>
                <a:lnTo>
                  <a:pt x="0" y="4428744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710" y="1419225"/>
            <a:ext cx="5300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2766695" algn="l"/>
              </a:tabLst>
            </a:pPr>
            <a:r>
              <a:rPr sz="2400" spc="-5" dirty="0">
                <a:solidFill>
                  <a:srgbClr val="FFFFFF"/>
                </a:solidFill>
                <a:latin typeface="Yu Gothic"/>
                <a:cs typeface="Yu Gothic"/>
              </a:rPr>
              <a:t>Menurut	PermenkesNomor</a:t>
            </a:r>
            <a:endParaRPr sz="2400">
              <a:latin typeface="Yu Gothic"/>
              <a:cs typeface="Yu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8146" y="1419225"/>
            <a:ext cx="681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Yu Gothic"/>
                <a:cs typeface="Yu Gothic"/>
              </a:rPr>
              <a:t>9</a:t>
            </a:r>
            <a:r>
              <a:rPr sz="2400" dirty="0">
                <a:solidFill>
                  <a:srgbClr val="FFFFFF"/>
                </a:solidFill>
                <a:latin typeface="Yu Gothic"/>
                <a:cs typeface="Yu Gothic"/>
              </a:rPr>
              <a:t>1</a:t>
            </a:r>
            <a:r>
              <a:rPr sz="2400" spc="-5" dirty="0">
                <a:solidFill>
                  <a:srgbClr val="FFFFFF"/>
                </a:solidFill>
                <a:latin typeface="Yu Gothic"/>
                <a:cs typeface="Yu Gothic"/>
              </a:rPr>
              <a:t>7</a:t>
            </a:r>
            <a:r>
              <a:rPr sz="2400" dirty="0">
                <a:solidFill>
                  <a:srgbClr val="FFFFFF"/>
                </a:solidFill>
                <a:latin typeface="Yu Gothic"/>
                <a:cs typeface="Yu Gothic"/>
              </a:rPr>
              <a:t>/</a:t>
            </a:r>
            <a:endParaRPr sz="2400">
              <a:latin typeface="Yu Gothic"/>
              <a:cs typeface="Yu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algn="just">
              <a:lnSpc>
                <a:spcPct val="90000"/>
              </a:lnSpc>
              <a:spcBef>
                <a:spcPts val="390"/>
              </a:spcBef>
            </a:pPr>
            <a:r>
              <a:rPr spc="-5" dirty="0"/>
              <a:t>MENKES/PER/X/1993</a:t>
            </a:r>
            <a:r>
              <a:rPr dirty="0"/>
              <a:t> </a:t>
            </a:r>
            <a:r>
              <a:rPr spc="-5" dirty="0"/>
              <a:t>tentang</a:t>
            </a:r>
            <a:r>
              <a:rPr dirty="0"/>
              <a:t> </a:t>
            </a:r>
            <a:r>
              <a:rPr spc="-5" dirty="0"/>
              <a:t>Golongan</a:t>
            </a:r>
            <a:r>
              <a:rPr dirty="0"/>
              <a:t> obat </a:t>
            </a:r>
            <a:r>
              <a:rPr spc="-670" dirty="0"/>
              <a:t> </a:t>
            </a:r>
            <a:r>
              <a:rPr spc="-5" dirty="0"/>
              <a:t>disebutkan bahwa </a:t>
            </a:r>
            <a:r>
              <a:rPr spc="-10" dirty="0"/>
              <a:t>penggolongan </a:t>
            </a:r>
            <a:r>
              <a:rPr spc="-5" dirty="0"/>
              <a:t>dimaksudkan </a:t>
            </a:r>
            <a:r>
              <a:rPr dirty="0"/>
              <a:t> </a:t>
            </a:r>
            <a:r>
              <a:rPr spc="-5" dirty="0"/>
              <a:t>untuk</a:t>
            </a:r>
            <a:r>
              <a:rPr dirty="0"/>
              <a:t> </a:t>
            </a:r>
            <a:r>
              <a:rPr spc="-5" dirty="0"/>
              <a:t>peningkatan</a:t>
            </a:r>
            <a:r>
              <a:rPr dirty="0"/>
              <a:t> </a:t>
            </a:r>
            <a:r>
              <a:rPr spc="-5" dirty="0"/>
              <a:t>keamanan</a:t>
            </a:r>
            <a:r>
              <a:rPr dirty="0"/>
              <a:t> dan</a:t>
            </a:r>
            <a:r>
              <a:rPr spc="5" dirty="0"/>
              <a:t> </a:t>
            </a:r>
            <a:r>
              <a:rPr spc="-10" dirty="0"/>
              <a:t>ketepatan </a:t>
            </a:r>
            <a:r>
              <a:rPr spc="-5" dirty="0"/>
              <a:t> penggunaan </a:t>
            </a:r>
            <a:r>
              <a:rPr dirty="0"/>
              <a:t>serta </a:t>
            </a:r>
            <a:r>
              <a:rPr spc="-10" dirty="0"/>
              <a:t>pengamanan </a:t>
            </a:r>
            <a:r>
              <a:rPr spc="-5" dirty="0"/>
              <a:t>distribusi yang </a:t>
            </a:r>
            <a:r>
              <a:rPr dirty="0"/>
              <a:t> </a:t>
            </a:r>
            <a:r>
              <a:rPr spc="-5" dirty="0"/>
              <a:t>terdiri</a:t>
            </a:r>
            <a:r>
              <a:rPr spc="-20" dirty="0"/>
              <a:t> </a:t>
            </a:r>
            <a:r>
              <a:rPr spc="-5" dirty="0"/>
              <a:t>dari </a:t>
            </a:r>
            <a:r>
              <a:rPr dirty="0"/>
              <a:t>: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dirty="0"/>
              <a:t>1.</a:t>
            </a:r>
            <a:r>
              <a:rPr sz="2200" spc="-35" dirty="0"/>
              <a:t> </a:t>
            </a:r>
            <a:r>
              <a:rPr sz="2200" spc="-5" dirty="0"/>
              <a:t>Obat</a:t>
            </a:r>
            <a:r>
              <a:rPr sz="2200" spc="-25" dirty="0"/>
              <a:t> </a:t>
            </a:r>
            <a:r>
              <a:rPr sz="2200" spc="-10" dirty="0"/>
              <a:t>bebas</a:t>
            </a:r>
            <a:endParaRPr sz="2200"/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dirty="0"/>
              <a:t>2.</a:t>
            </a:r>
            <a:r>
              <a:rPr sz="2200" spc="-25" dirty="0"/>
              <a:t> </a:t>
            </a:r>
            <a:r>
              <a:rPr sz="2200" spc="-5" dirty="0"/>
              <a:t>Obat</a:t>
            </a:r>
            <a:r>
              <a:rPr sz="2200" spc="-10" dirty="0"/>
              <a:t> bebas</a:t>
            </a:r>
            <a:r>
              <a:rPr sz="2200" spc="5" dirty="0"/>
              <a:t> </a:t>
            </a:r>
            <a:r>
              <a:rPr sz="2200" spc="-10" dirty="0"/>
              <a:t>terbatas</a:t>
            </a:r>
            <a:endParaRPr sz="2200"/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dirty="0"/>
              <a:t>3.</a:t>
            </a:r>
            <a:r>
              <a:rPr sz="2200" spc="-35" dirty="0"/>
              <a:t> </a:t>
            </a:r>
            <a:r>
              <a:rPr sz="2200" spc="-5" dirty="0"/>
              <a:t>Obat</a:t>
            </a:r>
            <a:r>
              <a:rPr sz="2200" spc="-25" dirty="0"/>
              <a:t> </a:t>
            </a:r>
            <a:r>
              <a:rPr sz="2200" spc="-5" dirty="0"/>
              <a:t>keras</a:t>
            </a:r>
            <a:endParaRPr sz="2200"/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/>
              <a:t>4.</a:t>
            </a:r>
            <a:r>
              <a:rPr sz="2200" spc="-15" dirty="0"/>
              <a:t> </a:t>
            </a:r>
            <a:r>
              <a:rPr sz="2200" spc="-5" dirty="0"/>
              <a:t>Obat wajib</a:t>
            </a:r>
            <a:r>
              <a:rPr sz="2200" spc="10" dirty="0"/>
              <a:t> </a:t>
            </a:r>
            <a:r>
              <a:rPr sz="2200" spc="-10" dirty="0"/>
              <a:t>apotek</a:t>
            </a:r>
            <a:r>
              <a:rPr sz="2200" dirty="0"/>
              <a:t> </a:t>
            </a:r>
            <a:r>
              <a:rPr sz="2200" spc="-5" dirty="0"/>
              <a:t>( OWA )</a:t>
            </a:r>
            <a:endParaRPr sz="2200"/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dirty="0"/>
              <a:t>5.</a:t>
            </a:r>
            <a:r>
              <a:rPr sz="2200" spc="-40" dirty="0"/>
              <a:t> </a:t>
            </a:r>
            <a:r>
              <a:rPr sz="2200" spc="-10" dirty="0"/>
              <a:t>Psikotropika</a:t>
            </a:r>
            <a:endParaRPr sz="2200"/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dirty="0"/>
              <a:t>6.</a:t>
            </a:r>
            <a:r>
              <a:rPr sz="2200" spc="-40" dirty="0"/>
              <a:t> </a:t>
            </a:r>
            <a:r>
              <a:rPr sz="2200" spc="-10" dirty="0"/>
              <a:t>Narkotika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5114" y="550926"/>
            <a:ext cx="1913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AF50"/>
                </a:solidFill>
              </a:rPr>
              <a:t>Obat</a:t>
            </a:r>
            <a:r>
              <a:rPr spc="-6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bebas</a:t>
            </a:r>
          </a:p>
        </p:txBody>
      </p:sp>
      <p:sp>
        <p:nvSpPr>
          <p:cNvPr id="3" name="object 3"/>
          <p:cNvSpPr/>
          <p:nvPr/>
        </p:nvSpPr>
        <p:spPr>
          <a:xfrm>
            <a:off x="1671066" y="1291589"/>
            <a:ext cx="7321550" cy="4581525"/>
          </a:xfrm>
          <a:custGeom>
            <a:avLst/>
            <a:gdLst/>
            <a:ahLst/>
            <a:cxnLst/>
            <a:rect l="l" t="t" r="r" b="b"/>
            <a:pathLst>
              <a:path w="7321550" h="4581525">
                <a:moveTo>
                  <a:pt x="0" y="4581144"/>
                </a:moveTo>
                <a:lnTo>
                  <a:pt x="7321296" y="4581144"/>
                </a:lnTo>
                <a:lnTo>
                  <a:pt x="7321296" y="0"/>
                </a:lnTo>
                <a:lnTo>
                  <a:pt x="0" y="0"/>
                </a:lnTo>
                <a:lnTo>
                  <a:pt x="0" y="4581144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49679" y="1301623"/>
            <a:ext cx="697801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Yu Gothic"/>
                <a:cs typeface="Yu Gothic"/>
              </a:rPr>
              <a:t>1.</a:t>
            </a:r>
            <a:r>
              <a:rPr sz="2200" spc="-5" dirty="0">
                <a:latin typeface="Yu Gothic"/>
                <a:cs typeface="Yu Gothic"/>
              </a:rPr>
              <a:t> Obat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bebas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adalah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obat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dengan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tingkat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keamanan 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yang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luas,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yang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dapat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diserahkan</a:t>
            </a:r>
            <a:r>
              <a:rPr sz="2200" spc="2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tanpa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resep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dokter.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Penandaan</a:t>
            </a:r>
            <a:r>
              <a:rPr sz="220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khusus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pada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kemasannya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untuk</a:t>
            </a:r>
            <a:r>
              <a:rPr sz="2200" spc="-5" dirty="0">
                <a:latin typeface="Yu Gothic"/>
                <a:cs typeface="Yu Gothic"/>
              </a:rPr>
              <a:t> golongan </a:t>
            </a:r>
            <a:r>
              <a:rPr sz="2200" spc="-61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obat</a:t>
            </a:r>
            <a:r>
              <a:rPr sz="2200" spc="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bebas</a:t>
            </a:r>
            <a:r>
              <a:rPr sz="2200" spc="3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adalah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lingkaran</a:t>
            </a:r>
            <a:r>
              <a:rPr sz="2200" spc="20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hijau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dengan</a:t>
            </a:r>
            <a:r>
              <a:rPr sz="2200" spc="10" dirty="0">
                <a:latin typeface="Yu Gothic"/>
                <a:cs typeface="Yu Gothic"/>
              </a:rPr>
              <a:t> </a:t>
            </a:r>
            <a:r>
              <a:rPr sz="2200" spc="-5" dirty="0">
                <a:latin typeface="Yu Gothic"/>
                <a:cs typeface="Yu Gothic"/>
              </a:rPr>
              <a:t>garis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hitam </a:t>
            </a:r>
            <a:r>
              <a:rPr sz="2200" spc="-5" dirty="0">
                <a:latin typeface="Yu Gothic"/>
                <a:cs typeface="Yu Gothic"/>
              </a:rPr>
              <a:t> </a:t>
            </a:r>
            <a:r>
              <a:rPr sz="2200" spc="-10" dirty="0">
                <a:latin typeface="Yu Gothic"/>
                <a:cs typeface="Yu Gothic"/>
              </a:rPr>
              <a:t>ditepinya.</a:t>
            </a:r>
            <a:r>
              <a:rPr sz="2200" spc="15" dirty="0">
                <a:latin typeface="Yu Gothic"/>
                <a:cs typeface="Yu Gothic"/>
              </a:rPr>
              <a:t> </a:t>
            </a:r>
            <a:r>
              <a:rPr sz="2200" dirty="0">
                <a:latin typeface="Yu Gothic"/>
                <a:cs typeface="Yu Gothic"/>
              </a:rPr>
              <a:t> </a:t>
            </a:r>
            <a:endParaRPr sz="2200">
              <a:latin typeface="Yu Gothic"/>
              <a:cs typeface="Yu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9679" y="4065270"/>
            <a:ext cx="68637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Yu Gothic"/>
                <a:cs typeface="Yu Gothic"/>
              </a:rPr>
              <a:t>Contoh </a:t>
            </a:r>
            <a:r>
              <a:rPr sz="2000" b="1" spc="-5" dirty="0">
                <a:latin typeface="Yu Gothic"/>
                <a:cs typeface="Yu Gothic"/>
              </a:rPr>
              <a:t>: Promag </a:t>
            </a:r>
            <a:r>
              <a:rPr sz="2000" spc="-5" dirty="0">
                <a:latin typeface="Yu Gothic"/>
                <a:cs typeface="Yu Gothic"/>
              </a:rPr>
              <a:t>tablet, Panadol tablet, </a:t>
            </a:r>
            <a:r>
              <a:rPr sz="2000" dirty="0">
                <a:latin typeface="Yu Gothic"/>
                <a:cs typeface="Yu Gothic"/>
              </a:rPr>
              <a:t>Aspilet </a:t>
            </a:r>
            <a:r>
              <a:rPr sz="2000" spc="-5" dirty="0">
                <a:latin typeface="Yu Gothic"/>
                <a:cs typeface="Yu Gothic"/>
              </a:rPr>
              <a:t>tablet,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puyer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Waisan,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Bintang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tujuh,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dan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lain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lain. </a:t>
            </a:r>
            <a:endParaRPr sz="2000">
              <a:latin typeface="Yu Gothic"/>
              <a:cs typeface="Yu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6422" y="3197474"/>
            <a:ext cx="798179" cy="7693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E8F7-5CC4-9FD4-1C9F-7F605764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0"/>
            <a:ext cx="4419600" cy="49244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OBAT BEBAS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AA610-9215-E8D1-CB07-9790F8145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4" t="31111" r="20000" b="21111"/>
          <a:stretch/>
        </p:blipFill>
        <p:spPr>
          <a:xfrm>
            <a:off x="1850921" y="2209800"/>
            <a:ext cx="670039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5114" y="550926"/>
            <a:ext cx="33737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AF50"/>
                </a:solidFill>
              </a:rPr>
              <a:t>Obat</a:t>
            </a:r>
            <a:r>
              <a:rPr spc="-2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bebas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spc="-15" dirty="0">
                <a:solidFill>
                  <a:srgbClr val="00AF50"/>
                </a:solidFill>
              </a:rPr>
              <a:t>terbatas</a:t>
            </a:r>
          </a:p>
        </p:txBody>
      </p:sp>
      <p:sp>
        <p:nvSpPr>
          <p:cNvPr id="3" name="object 3"/>
          <p:cNvSpPr/>
          <p:nvPr/>
        </p:nvSpPr>
        <p:spPr>
          <a:xfrm>
            <a:off x="1671066" y="1291589"/>
            <a:ext cx="7321550" cy="4581525"/>
          </a:xfrm>
          <a:custGeom>
            <a:avLst/>
            <a:gdLst/>
            <a:ahLst/>
            <a:cxnLst/>
            <a:rect l="l" t="t" r="r" b="b"/>
            <a:pathLst>
              <a:path w="7321550" h="4581525">
                <a:moveTo>
                  <a:pt x="0" y="4581144"/>
                </a:moveTo>
                <a:lnTo>
                  <a:pt x="7321296" y="4581144"/>
                </a:lnTo>
                <a:lnTo>
                  <a:pt x="7321296" y="0"/>
                </a:lnTo>
                <a:lnTo>
                  <a:pt x="0" y="0"/>
                </a:lnTo>
                <a:lnTo>
                  <a:pt x="0" y="4581144"/>
                </a:lnTo>
                <a:close/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2332" y="1457325"/>
            <a:ext cx="7012940" cy="1549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2</a:t>
            </a:r>
            <a:r>
              <a:rPr sz="2000" dirty="0">
                <a:latin typeface="Yu Gothic"/>
                <a:cs typeface="Yu Gothic"/>
              </a:rPr>
              <a:t>. </a:t>
            </a:r>
            <a:r>
              <a:rPr sz="2000" spc="-5" dirty="0">
                <a:latin typeface="Yu Gothic"/>
                <a:cs typeface="Yu Gothic"/>
              </a:rPr>
              <a:t>Obat bebas terbatas </a:t>
            </a:r>
            <a:r>
              <a:rPr sz="2000" dirty="0">
                <a:latin typeface="Yu Gothic"/>
                <a:cs typeface="Yu Gothic"/>
              </a:rPr>
              <a:t>( </a:t>
            </a:r>
            <a:r>
              <a:rPr sz="2000" spc="-5" dirty="0">
                <a:latin typeface="Yu Gothic"/>
                <a:cs typeface="Yu Gothic"/>
              </a:rPr>
              <a:t>daftar </a:t>
            </a:r>
            <a:r>
              <a:rPr sz="2000" dirty="0">
                <a:latin typeface="Yu Gothic"/>
                <a:cs typeface="Yu Gothic"/>
              </a:rPr>
              <a:t>W = </a:t>
            </a:r>
            <a:r>
              <a:rPr sz="2000" spc="-5" dirty="0">
                <a:latin typeface="Yu Gothic"/>
                <a:cs typeface="Yu Gothic"/>
              </a:rPr>
              <a:t>Waarschuwing) adalah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obat keras yang dalam</a:t>
            </a:r>
            <a:r>
              <a:rPr sz="2000" dirty="0">
                <a:latin typeface="Yu Gothic"/>
                <a:cs typeface="Yu Gothic"/>
              </a:rPr>
              <a:t> jumlah </a:t>
            </a:r>
            <a:r>
              <a:rPr sz="2000" spc="-5" dirty="0">
                <a:latin typeface="Yu Gothic"/>
                <a:cs typeface="Yu Gothic"/>
              </a:rPr>
              <a:t>tertentu dapat dserahkan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tanpa </a:t>
            </a:r>
            <a:r>
              <a:rPr sz="2000" spc="-10" dirty="0">
                <a:latin typeface="Yu Gothic"/>
                <a:cs typeface="Yu Gothic"/>
              </a:rPr>
              <a:t>resep </a:t>
            </a:r>
            <a:r>
              <a:rPr sz="2000" spc="-5" dirty="0">
                <a:latin typeface="Yu Gothic"/>
                <a:cs typeface="Yu Gothic"/>
              </a:rPr>
              <a:t>dokter. Pada kemasan obatnya selain terdapat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tanda khusus lingkaran biru dengan garis hitam ditepinya,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juga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terdapat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tanda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peringatan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untuk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aturan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pakai obat.</a:t>
            </a:r>
            <a:endParaRPr sz="2000">
              <a:latin typeface="Yu Gothic"/>
              <a:cs typeface="Yu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2332" y="4357877"/>
            <a:ext cx="689990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Yu Gothic"/>
                <a:cs typeface="Yu Gothic"/>
              </a:rPr>
              <a:t>Istilah </a:t>
            </a:r>
            <a:r>
              <a:rPr sz="2000" spc="-5" dirty="0">
                <a:latin typeface="Yu Gothic"/>
                <a:cs typeface="Yu Gothic"/>
              </a:rPr>
              <a:t>lain untuk obat bebas dan bebas terbatas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dimasyarakat dikenal dengan istilah obat OTC (Over the 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counter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adalah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obat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yang</a:t>
            </a:r>
            <a:r>
              <a:rPr sz="2000" spc="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dapat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dibeli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tanpa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resep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dokter).</a:t>
            </a:r>
            <a:endParaRPr sz="2000">
              <a:latin typeface="Yu Gothic"/>
              <a:cs typeface="Yu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3819" y="3349879"/>
            <a:ext cx="804080" cy="7373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018" y="1291589"/>
            <a:ext cx="7787640" cy="4581525"/>
          </a:xfrm>
          <a:custGeom>
            <a:avLst/>
            <a:gdLst/>
            <a:ahLst/>
            <a:cxnLst/>
            <a:rect l="l" t="t" r="r" b="b"/>
            <a:pathLst>
              <a:path w="7787640" h="4581525">
                <a:moveTo>
                  <a:pt x="0" y="4581144"/>
                </a:moveTo>
                <a:lnTo>
                  <a:pt x="7787640" y="4581144"/>
                </a:lnTo>
                <a:lnTo>
                  <a:pt x="7787640" y="0"/>
                </a:lnTo>
                <a:lnTo>
                  <a:pt x="0" y="0"/>
                </a:lnTo>
                <a:lnTo>
                  <a:pt x="0" y="4581144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300" y="1303146"/>
            <a:ext cx="763397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P. No.1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Awas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!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keras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Bacalah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aturan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memakainya.</a:t>
            </a:r>
            <a:r>
              <a:rPr sz="2000" spc="-2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endParaRPr sz="2000">
              <a:latin typeface="Yu Gothic"/>
              <a:cs typeface="Yu Gothic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Contoh</a:t>
            </a:r>
            <a:r>
              <a:rPr sz="2000" spc="-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: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Decolgen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tablet,</a:t>
            </a:r>
            <a:r>
              <a:rPr sz="2000" spc="-3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Benadryl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DMP</a:t>
            </a:r>
            <a:r>
              <a:rPr sz="2000" spc="-4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sirup.</a:t>
            </a:r>
            <a:endParaRPr sz="2000">
              <a:latin typeface="Yu Gothic"/>
              <a:cs typeface="Yu Gothic"/>
            </a:endParaRPr>
          </a:p>
          <a:p>
            <a:pPr marL="354965" marR="508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P. No.2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Awas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!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keras Hanya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untuk</a:t>
            </a:r>
            <a:r>
              <a:rPr sz="20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kumur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jangan</a:t>
            </a:r>
            <a:r>
              <a:rPr sz="20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ditelan.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Contoh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: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kumur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dan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pencuci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mulut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yang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mengandung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Povidon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Iodida</a:t>
            </a:r>
            <a:r>
              <a:rPr sz="2000" spc="-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1% (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Neo Iodine Gargle</a:t>
            </a:r>
            <a:r>
              <a:rPr sz="2000" spc="-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) </a:t>
            </a:r>
            <a:endParaRPr sz="2000">
              <a:latin typeface="Yu Gothic"/>
              <a:cs typeface="Yu Gothic"/>
            </a:endParaRPr>
          </a:p>
          <a:p>
            <a:pPr marL="354965" marR="23495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  <a:tab pos="3515360" algn="l"/>
              </a:tabLst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P.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No.3</a:t>
            </a:r>
            <a:r>
              <a:rPr sz="20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Awas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!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obat keras	Hanya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untuk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bagian luar dari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badan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Contoh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: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Canesten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cream, Neo iodine ( larutan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antiseptik untuk obat luar yang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mengandung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Povidone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Iodide 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10% ).</a:t>
            </a:r>
            <a:endParaRPr sz="20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P. No.4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Awas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!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000" spc="-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keras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Hanya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untuk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dibakar. </a:t>
            </a:r>
            <a:endParaRPr sz="20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P.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No.5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Awas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!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000" spc="-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keras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Tidak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 boleh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ditelan.</a:t>
            </a:r>
            <a:endParaRPr sz="2000">
              <a:latin typeface="Yu Gothic"/>
              <a:cs typeface="Yu Gothic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  <a:tab pos="6653530" algn="l"/>
              </a:tabLst>
            </a:pP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P.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No.6</a:t>
            </a:r>
            <a:r>
              <a:rPr sz="2000" spc="1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Awas 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!</a:t>
            </a:r>
            <a:r>
              <a:rPr sz="2000" spc="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obat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keras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Obat wasir,</a:t>
            </a:r>
            <a:r>
              <a:rPr sz="2000" spc="-2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jangan</a:t>
            </a:r>
            <a:r>
              <a:rPr sz="2000" spc="5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ditelan	Contoh</a:t>
            </a:r>
            <a:endParaRPr sz="2000">
              <a:latin typeface="Yu Gothic"/>
              <a:cs typeface="Yu Gothic"/>
            </a:endParaRPr>
          </a:p>
          <a:p>
            <a:pPr marL="35496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: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 Anusol</a:t>
            </a:r>
            <a:r>
              <a:rPr sz="2000" spc="-5" dirty="0">
                <a:solidFill>
                  <a:srgbClr val="FFFFFF"/>
                </a:solidFill>
                <a:latin typeface="Yu Gothic"/>
                <a:cs typeface="Yu Gothic"/>
              </a:rPr>
              <a:t> suppositoria,</a:t>
            </a:r>
            <a:r>
              <a:rPr sz="2000" spc="-3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Anusup</a:t>
            </a:r>
            <a:r>
              <a:rPr sz="2000" spc="-10" dirty="0">
                <a:solidFill>
                  <a:srgbClr val="FFFFFF"/>
                </a:solidFill>
                <a:latin typeface="Yu Gothic"/>
                <a:cs typeface="Yu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Yu Gothic"/>
                <a:cs typeface="Yu Gothic"/>
              </a:rPr>
              <a:t>suppositoria</a:t>
            </a:r>
            <a:endParaRPr sz="20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1799</Words>
  <Application>Microsoft Office PowerPoint</Application>
  <PresentationFormat>On-screen Show (4:3)</PresentationFormat>
  <Paragraphs>146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Yu Gothic</vt:lpstr>
      <vt:lpstr>Arial</vt:lpstr>
      <vt:lpstr>Arial MT</vt:lpstr>
      <vt:lpstr>Calibri</vt:lpstr>
      <vt:lpstr>Palatino Linotype</vt:lpstr>
      <vt:lpstr>Times New Roman</vt:lpstr>
      <vt:lpstr>Wingdings</vt:lpstr>
      <vt:lpstr>Office Theme</vt:lpstr>
      <vt:lpstr>PowerPoint Presentation</vt:lpstr>
      <vt:lpstr>obat</vt:lpstr>
      <vt:lpstr>LANJUTAN….</vt:lpstr>
      <vt:lpstr>LANJUTAN……</vt:lpstr>
      <vt:lpstr>PENGGOLONGAN OBAT</vt:lpstr>
      <vt:lpstr>Obat bebas</vt:lpstr>
      <vt:lpstr>OBAT BEBAS</vt:lpstr>
      <vt:lpstr>Obat bebas terbatas</vt:lpstr>
      <vt:lpstr>PowerPoint Presentation</vt:lpstr>
      <vt:lpstr>Slide Title</vt:lpstr>
      <vt:lpstr>OBAT BEBAS TERBATAS</vt:lpstr>
      <vt:lpstr>Tanda anjuran periksa diri ke dokter bila 3-5 hari tidak kunjung sembuh (SK Menkes RI No 386 tahun1994</vt:lpstr>
      <vt:lpstr>Obat keras</vt:lpstr>
      <vt:lpstr>Contoh obat keras</vt:lpstr>
      <vt:lpstr>OBAT WAJIB APOTEK (OWA)</vt:lpstr>
      <vt:lpstr>Contoh OWA</vt:lpstr>
      <vt:lpstr>Obat Psikotropik</vt:lpstr>
      <vt:lpstr>Golongan Psikotropika</vt:lpstr>
      <vt:lpstr>PowerPoint Presentation</vt:lpstr>
      <vt:lpstr>PowerPoint Presentation</vt:lpstr>
      <vt:lpstr>Penyimpanan psikotropika</vt:lpstr>
      <vt:lpstr>PowerPoint Presentation</vt:lpstr>
      <vt:lpstr>Obat Narkotika</vt:lpstr>
      <vt:lpstr>Obat Narkotika</vt:lpstr>
      <vt:lpstr>Obat Narkotika</vt:lpstr>
      <vt:lpstr>Contoh sediaan jadi narkotika</vt:lpstr>
      <vt:lpstr>Penyimpanan narkotika</vt:lpstr>
      <vt:lpstr>PowerPoint Presentation</vt:lpstr>
      <vt:lpstr>PowerPoint Presentation</vt:lpstr>
      <vt:lpstr>Obat Tradisional</vt:lpstr>
      <vt:lpstr>3 golongan obat tradisional</vt:lpstr>
      <vt:lpstr>Jamu</vt:lpstr>
      <vt:lpstr>JAMU</vt:lpstr>
      <vt:lpstr>Obat Herbal Terstandar (OHT)</vt:lpstr>
      <vt:lpstr>OHT</vt:lpstr>
      <vt:lpstr>Fitofarmaka</vt:lpstr>
      <vt:lpstr>Fitofarmaka</vt:lpstr>
      <vt:lpstr>Referensi</vt:lpstr>
      <vt:lpstr>PowerPoint Presentation</vt:lpstr>
      <vt:lpstr>KUIS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ASUS X441NA</cp:lastModifiedBy>
  <cp:revision>6</cp:revision>
  <dcterms:created xsi:type="dcterms:W3CDTF">2024-08-22T10:46:43Z</dcterms:created>
  <dcterms:modified xsi:type="dcterms:W3CDTF">2024-10-14T10:49:48Z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2024-08-22T00:00:00Z</vt:filetime>
  </property>
</Properties>
</file>