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4" r:id="rId2"/>
    <p:sldId id="258" r:id="rId3"/>
    <p:sldId id="270" r:id="rId4"/>
    <p:sldId id="267" r:id="rId5"/>
    <p:sldId id="285" r:id="rId6"/>
    <p:sldId id="271" r:id="rId7"/>
    <p:sldId id="279" r:id="rId8"/>
    <p:sldId id="286" r:id="rId9"/>
    <p:sldId id="287" r:id="rId10"/>
    <p:sldId id="288" r:id="rId11"/>
    <p:sldId id="289" r:id="rId12"/>
    <p:sldId id="276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65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2C"/>
    <a:srgbClr val="006872"/>
    <a:srgbClr val="E91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97FA7-71AF-4D41-8AB9-310C2A095247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0EFCA-83B2-4529-A126-14DFFB0A0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63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44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853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16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70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69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88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13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9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97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02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66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23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515374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929029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342684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756338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4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66800" y="1918382"/>
            <a:ext cx="3784600" cy="1645100"/>
          </a:xfrm>
          <a:custGeom>
            <a:avLst/>
            <a:gdLst>
              <a:gd name="connsiteX0" fmla="*/ 274189 w 3784600"/>
              <a:gd name="connsiteY0" fmla="*/ 0 h 1645100"/>
              <a:gd name="connsiteX1" fmla="*/ 3510411 w 3784600"/>
              <a:gd name="connsiteY1" fmla="*/ 0 h 1645100"/>
              <a:gd name="connsiteX2" fmla="*/ 3784600 w 3784600"/>
              <a:gd name="connsiteY2" fmla="*/ 274189 h 1645100"/>
              <a:gd name="connsiteX3" fmla="*/ 3784600 w 3784600"/>
              <a:gd name="connsiteY3" fmla="*/ 1370911 h 1645100"/>
              <a:gd name="connsiteX4" fmla="*/ 3510411 w 3784600"/>
              <a:gd name="connsiteY4" fmla="*/ 1645100 h 1645100"/>
              <a:gd name="connsiteX5" fmla="*/ 274189 w 3784600"/>
              <a:gd name="connsiteY5" fmla="*/ 1645100 h 1645100"/>
              <a:gd name="connsiteX6" fmla="*/ 0 w 3784600"/>
              <a:gd name="connsiteY6" fmla="*/ 1370911 h 1645100"/>
              <a:gd name="connsiteX7" fmla="*/ 0 w 3784600"/>
              <a:gd name="connsiteY7" fmla="*/ 274189 h 1645100"/>
              <a:gd name="connsiteX8" fmla="*/ 274189 w 3784600"/>
              <a:gd name="connsiteY8" fmla="*/ 0 h 164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645100">
                <a:moveTo>
                  <a:pt x="274189" y="0"/>
                </a:moveTo>
                <a:lnTo>
                  <a:pt x="3510411" y="0"/>
                </a:lnTo>
                <a:cubicBezTo>
                  <a:pt x="3661841" y="0"/>
                  <a:pt x="3784600" y="122759"/>
                  <a:pt x="3784600" y="274189"/>
                </a:cubicBezTo>
                <a:lnTo>
                  <a:pt x="3784600" y="1370911"/>
                </a:lnTo>
                <a:cubicBezTo>
                  <a:pt x="3784600" y="1522341"/>
                  <a:pt x="3661841" y="1645100"/>
                  <a:pt x="3510411" y="1645100"/>
                </a:cubicBezTo>
                <a:lnTo>
                  <a:pt x="274189" y="1645100"/>
                </a:lnTo>
                <a:cubicBezTo>
                  <a:pt x="122759" y="1645100"/>
                  <a:pt x="0" y="1522341"/>
                  <a:pt x="0" y="1370911"/>
                </a:cubicBezTo>
                <a:lnTo>
                  <a:pt x="0" y="274189"/>
                </a:lnTo>
                <a:cubicBezTo>
                  <a:pt x="0" y="122759"/>
                  <a:pt x="122759" y="0"/>
                  <a:pt x="2741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066800" y="3928815"/>
            <a:ext cx="3784600" cy="1645100"/>
          </a:xfrm>
          <a:custGeom>
            <a:avLst/>
            <a:gdLst>
              <a:gd name="connsiteX0" fmla="*/ 274189 w 3784600"/>
              <a:gd name="connsiteY0" fmla="*/ 0 h 1645100"/>
              <a:gd name="connsiteX1" fmla="*/ 3510411 w 3784600"/>
              <a:gd name="connsiteY1" fmla="*/ 0 h 1645100"/>
              <a:gd name="connsiteX2" fmla="*/ 3784600 w 3784600"/>
              <a:gd name="connsiteY2" fmla="*/ 274189 h 1645100"/>
              <a:gd name="connsiteX3" fmla="*/ 3784600 w 3784600"/>
              <a:gd name="connsiteY3" fmla="*/ 1370911 h 1645100"/>
              <a:gd name="connsiteX4" fmla="*/ 3510411 w 3784600"/>
              <a:gd name="connsiteY4" fmla="*/ 1645100 h 1645100"/>
              <a:gd name="connsiteX5" fmla="*/ 274189 w 3784600"/>
              <a:gd name="connsiteY5" fmla="*/ 1645100 h 1645100"/>
              <a:gd name="connsiteX6" fmla="*/ 0 w 3784600"/>
              <a:gd name="connsiteY6" fmla="*/ 1370911 h 1645100"/>
              <a:gd name="connsiteX7" fmla="*/ 0 w 3784600"/>
              <a:gd name="connsiteY7" fmla="*/ 274189 h 1645100"/>
              <a:gd name="connsiteX8" fmla="*/ 274189 w 3784600"/>
              <a:gd name="connsiteY8" fmla="*/ 0 h 164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645100">
                <a:moveTo>
                  <a:pt x="274189" y="0"/>
                </a:moveTo>
                <a:lnTo>
                  <a:pt x="3510411" y="0"/>
                </a:lnTo>
                <a:cubicBezTo>
                  <a:pt x="3661841" y="0"/>
                  <a:pt x="3784600" y="122759"/>
                  <a:pt x="3784600" y="274189"/>
                </a:cubicBezTo>
                <a:lnTo>
                  <a:pt x="3784600" y="1370911"/>
                </a:lnTo>
                <a:cubicBezTo>
                  <a:pt x="3784600" y="1522341"/>
                  <a:pt x="3661841" y="1645100"/>
                  <a:pt x="3510411" y="1645100"/>
                </a:cubicBezTo>
                <a:lnTo>
                  <a:pt x="274189" y="1645100"/>
                </a:lnTo>
                <a:cubicBezTo>
                  <a:pt x="122759" y="1645100"/>
                  <a:pt x="0" y="1522341"/>
                  <a:pt x="0" y="1370911"/>
                </a:cubicBezTo>
                <a:lnTo>
                  <a:pt x="0" y="274189"/>
                </a:lnTo>
                <a:cubicBezTo>
                  <a:pt x="0" y="122759"/>
                  <a:pt x="122759" y="0"/>
                  <a:pt x="2741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00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4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1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2962" r="7304" b="787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71517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12407" r="930"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470630" y="3391197"/>
            <a:ext cx="771867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40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FASILITAS LAYANAN KESEHATAN </a:t>
            </a:r>
          </a:p>
          <a:p>
            <a:pPr algn="ctr"/>
            <a:r>
              <a:rPr lang="id-ID" altLang="zh-CN" sz="40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DI RUMAH SAKIT</a:t>
            </a:r>
          </a:p>
          <a:p>
            <a:r>
              <a:rPr lang="id-ID" altLang="zh-CN" sz="40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 </a:t>
            </a:r>
            <a:endParaRPr lang="zh-CN" altLang="en-US" sz="40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54650" y="5539342"/>
            <a:ext cx="4155441" cy="406400"/>
            <a:chOff x="1103531" y="5316882"/>
            <a:chExt cx="4155441" cy="406400"/>
          </a:xfrm>
        </p:grpSpPr>
        <p:sp>
          <p:nvSpPr>
            <p:cNvPr id="4" name="圆角矩形 3"/>
            <p:cNvSpPr/>
            <p:nvPr/>
          </p:nvSpPr>
          <p:spPr>
            <a:xfrm>
              <a:off x="1103531" y="5316882"/>
              <a:ext cx="4155441" cy="406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44450" h="190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27628" y="5350805"/>
              <a:ext cx="3462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id-ID" altLang="zh-CN" sz="1600" b="1" dirty="0">
                  <a:solidFill>
                    <a:srgbClr val="006872"/>
                  </a:solidFill>
                </a:rPr>
                <a:t>apt. Febriana Astuti, M.Farm</a:t>
              </a:r>
              <a:endParaRPr lang="zh-CN" altLang="en-US" sz="1600" b="1" dirty="0">
                <a:solidFill>
                  <a:srgbClr val="00687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6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325"/>
          <a:stretch/>
        </p:blipFill>
        <p:spPr>
          <a:xfrm>
            <a:off x="8444222" y="4432584"/>
            <a:ext cx="3747778" cy="24254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44532" y="491923"/>
            <a:ext cx="59214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40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Rumah Sakit Khusus</a:t>
            </a:r>
            <a:endParaRPr lang="zh-CN" altLang="en-US" sz="40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1212" y="1651852"/>
            <a:ext cx="7550130" cy="42707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i-FI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Pelayanan kesehatan yang diberikan oleh Rumah Sakit </a:t>
            </a: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khusus paling sedikit terdiri atas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pelayanan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medik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dan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penunjang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medik</a:t>
            </a: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id-ID" altLang="zh-CN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(umum, spesialis sesuai kekhususan, subspesialis sesuai kekhususan )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pelayanan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keperawatan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dan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kebidanan</a:t>
            </a: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id-ID" altLang="zh-CN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(asuhan keperawatan generalis, asuhan keperawatan spesialis sesuai kekhususan , asuhan kebidanan) 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pelayanan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nonmedik</a:t>
            </a: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id-ID" altLang="zh-CN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(pelayanan farmasi, laundry/binatu, pengolahan makanan/gizi, pemeliharaan saran prasarana nonmedik lainnya</a:t>
            </a:r>
            <a:endParaRPr lang="en-US" altLang="zh-CN" sz="20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80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6DEF9079-38CC-4A82-B34F-C11C6C590989}"/>
              </a:ext>
            </a:extLst>
          </p:cNvPr>
          <p:cNvSpPr txBox="1"/>
          <p:nvPr/>
        </p:nvSpPr>
        <p:spPr>
          <a:xfrm>
            <a:off x="3588262" y="548193"/>
            <a:ext cx="59214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40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Rumah Sakit Khusus</a:t>
            </a:r>
            <a:endParaRPr lang="zh-CN" altLang="en-US" sz="40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CE329DD5-A6C9-477D-9746-EAE2A5A3BC28}"/>
              </a:ext>
            </a:extLst>
          </p:cNvPr>
          <p:cNvSpPr txBox="1"/>
          <p:nvPr/>
        </p:nvSpPr>
        <p:spPr>
          <a:xfrm>
            <a:off x="521503" y="1703990"/>
            <a:ext cx="109295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Menurut </a:t>
            </a:r>
            <a:r>
              <a:rPr lang="en-US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PMK No 3 Th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 </a:t>
            </a:r>
            <a:r>
              <a:rPr lang="en-US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2020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 Rumah Sakit Khusus terdiri atas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ibu dan anak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 , </a:t>
            </a:r>
            <a:r>
              <a:rPr lang="nl-NL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mata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, </a:t>
            </a:r>
            <a:r>
              <a:rPr lang="nl-NL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gigi dan mulut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, </a:t>
            </a:r>
            <a:r>
              <a:rPr lang="nn-NO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ginjal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, </a:t>
            </a:r>
            <a:r>
              <a:rPr lang="nn-NO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jiwa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, </a:t>
            </a:r>
            <a:r>
              <a:rPr lang="nn-NO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Infeksi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, t</a:t>
            </a:r>
            <a:r>
              <a:rPr lang="nn-NO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elinga-hidung-tenggorok kepala leher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, paru, ketergantungan obat, bedah, otak, orthopedi, Kanker dan, jantung dan pembuluh darah.</a:t>
            </a:r>
            <a:endParaRPr lang="zh-CN" altLang="en-US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28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80182" y="424805"/>
            <a:ext cx="672951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32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Klasdifikasi RS </a:t>
            </a:r>
          </a:p>
          <a:p>
            <a:pPr algn="ctr"/>
            <a:r>
              <a:rPr lang="id-ID" altLang="zh-CN" sz="32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Berdasarkan Afiliasi Pendidikan </a:t>
            </a:r>
            <a:endParaRPr lang="zh-CN" altLang="en-US" sz="32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26500" y="1867356"/>
            <a:ext cx="6729511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r>
              <a:rPr lang="id-ID" altLang="zh-CN" sz="2400" b="1" dirty="0">
                <a:solidFill>
                  <a:schemeClr val="bg1"/>
                </a:solidFill>
              </a:rPr>
              <a:t>RS Pendidikan</a:t>
            </a:r>
          </a:p>
          <a:p>
            <a:pPr algn="just"/>
            <a:r>
              <a:rPr lang="id-ID" altLang="zh-CN" sz="2000" b="1" dirty="0">
                <a:solidFill>
                  <a:schemeClr val="bg1"/>
                </a:solidFill>
              </a:rPr>
              <a:t>RS yang menyelenggarakan program pelatihan ko asistensi, residensi dalam medik, bedah, pediatrik dan bidang spesialis lainnya serta ada afiliasi dengan perguruan tinggi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7393" b="17393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17424" b="17424"/>
          <a:stretch>
            <a:fillRect/>
          </a:stretch>
        </p:blipFill>
        <p:spPr/>
      </p:pic>
      <p:sp>
        <p:nvSpPr>
          <p:cNvPr id="15" name="文本框 8">
            <a:extLst>
              <a:ext uri="{FF2B5EF4-FFF2-40B4-BE49-F238E27FC236}">
                <a16:creationId xmlns:a16="http://schemas.microsoft.com/office/drawing/2014/main" id="{878BAF08-B077-4141-BC61-BC77DB3CA814}"/>
              </a:ext>
            </a:extLst>
          </p:cNvPr>
          <p:cNvSpPr txBox="1"/>
          <p:nvPr/>
        </p:nvSpPr>
        <p:spPr>
          <a:xfrm>
            <a:off x="5326499" y="3915748"/>
            <a:ext cx="672951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r>
              <a:rPr lang="id-ID" altLang="zh-CN" sz="2400" b="1" dirty="0">
                <a:solidFill>
                  <a:schemeClr val="bg1"/>
                </a:solidFill>
              </a:rPr>
              <a:t>RS Non Pendidikan</a:t>
            </a:r>
          </a:p>
          <a:p>
            <a:pPr algn="just"/>
            <a:r>
              <a:rPr lang="id-ID" altLang="zh-CN" sz="2000" b="1" dirty="0">
                <a:solidFill>
                  <a:schemeClr val="bg1"/>
                </a:solidFill>
              </a:rPr>
              <a:t>RS hanya melakukan pelayanan medik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32014" y="255993"/>
            <a:ext cx="672951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30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Klasdifikasi RS </a:t>
            </a:r>
          </a:p>
          <a:p>
            <a:pPr algn="ctr"/>
            <a:r>
              <a:rPr lang="id-ID" altLang="zh-CN" sz="30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Berdasarkan Jumlah Tempat Tidur</a:t>
            </a:r>
            <a:endParaRPr lang="zh-CN" altLang="en-US" sz="30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48C0BE-8AC3-4856-A4D8-BA9453B45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71435"/>
              </p:ext>
            </p:extLst>
          </p:nvPr>
        </p:nvGraphicFramePr>
        <p:xfrm>
          <a:off x="1933526" y="1945640"/>
          <a:ext cx="8127999" cy="19405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130250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664555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96801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Keterangan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 Umum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RS Khusus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39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Kelas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250 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100 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84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Kelas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200 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75 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7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Kelas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100 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25 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7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Kelas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50 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21806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AC936E2-7D4B-4C90-AADE-46AD56AF9306}"/>
              </a:ext>
            </a:extLst>
          </p:cNvPr>
          <p:cNvSpPr/>
          <p:nvPr/>
        </p:nvSpPr>
        <p:spPr>
          <a:xfrm>
            <a:off x="1008184" y="4374104"/>
            <a:ext cx="10175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Tugas Individu : Carilah fasilitas-fasilitas pelayanan apa saja yang terdapat dari tiper kelas RS tersebut !</a:t>
            </a:r>
          </a:p>
        </p:txBody>
      </p:sp>
    </p:spTree>
    <p:extLst>
      <p:ext uri="{BB962C8B-B14F-4D97-AF65-F5344CB8AC3E}">
        <p14:creationId xmlns:p14="http://schemas.microsoft.com/office/powerpoint/2010/main" val="13975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6DEF9079-38CC-4A82-B34F-C11C6C590989}"/>
              </a:ext>
            </a:extLst>
          </p:cNvPr>
          <p:cNvSpPr txBox="1"/>
          <p:nvPr/>
        </p:nvSpPr>
        <p:spPr>
          <a:xfrm>
            <a:off x="2659794" y="421584"/>
            <a:ext cx="717352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32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Klasifikasi RS </a:t>
            </a:r>
          </a:p>
          <a:p>
            <a:pPr algn="ctr"/>
            <a:r>
              <a:rPr lang="id-ID" altLang="zh-CN" sz="32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Berdasarakan Tipe AKreditasi</a:t>
            </a:r>
            <a:endParaRPr lang="zh-CN" altLang="en-US" sz="32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CE329DD5-A6C9-477D-9746-EAE2A5A3BC28}"/>
              </a:ext>
            </a:extLst>
          </p:cNvPr>
          <p:cNvSpPr txBox="1"/>
          <p:nvPr/>
        </p:nvSpPr>
        <p:spPr>
          <a:xfrm>
            <a:off x="521503" y="1971277"/>
            <a:ext cx="1092959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Menurut </a:t>
            </a:r>
            <a:r>
              <a:rPr lang="en-US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PMK No 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12</a:t>
            </a:r>
            <a:r>
              <a:rPr lang="en-US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 Th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 </a:t>
            </a:r>
            <a:r>
              <a:rPr lang="en-US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2020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 tentang Akreditasi 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Akreditasi tingkat dasar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Akreditasi tingkat madya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Akreditasi tingkat utama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Kreditasi tingkat paripurna</a:t>
            </a: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 </a:t>
            </a:r>
            <a:endParaRPr lang="zh-CN" altLang="en-US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18B4EB-1553-45C1-9678-45DB0242DE32}"/>
              </a:ext>
            </a:extLst>
          </p:cNvPr>
          <p:cNvSpPr/>
          <p:nvPr/>
        </p:nvSpPr>
        <p:spPr>
          <a:xfrm>
            <a:off x="628356" y="4428910"/>
            <a:ext cx="10929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Tugas Individu : Carilah Perbedaan dari tingkat akreditasi tersebut beserta contoh RS yang ada di Indonesia</a:t>
            </a:r>
          </a:p>
        </p:txBody>
      </p:sp>
    </p:spTree>
    <p:extLst>
      <p:ext uri="{BB962C8B-B14F-4D97-AF65-F5344CB8AC3E}">
        <p14:creationId xmlns:p14="http://schemas.microsoft.com/office/powerpoint/2010/main" val="288597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4CC837-3EAF-41AC-AA9D-3D0D3A265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0" t="40611" r="26731" b="31683"/>
          <a:stretch/>
        </p:blipFill>
        <p:spPr>
          <a:xfrm>
            <a:off x="633044" y="2208738"/>
            <a:ext cx="10607042" cy="3977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EED3E7-ECD6-4644-AF38-B260F847B995}"/>
              </a:ext>
            </a:extLst>
          </p:cNvPr>
          <p:cNvSpPr/>
          <p:nvPr/>
        </p:nvSpPr>
        <p:spPr>
          <a:xfrm>
            <a:off x="633044" y="1213229"/>
            <a:ext cx="9894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  <a:latin typeface="Century Gothic" panose="020B0502020202020204" pitchFamily="34" charset="0"/>
              </a:rPr>
              <a:t>KEPUTUSAN MENTERI KESEHATAN REPUBLIK INDONESIA</a:t>
            </a:r>
          </a:p>
          <a:p>
            <a:r>
              <a:rPr lang="id-ID" b="1" dirty="0">
                <a:solidFill>
                  <a:schemeClr val="bg1"/>
                </a:solidFill>
                <a:latin typeface="Century Gothic" panose="020B0502020202020204" pitchFamily="34" charset="0"/>
              </a:rPr>
              <a:t>NOMOR HK.01.07/MENKES/1128/2022 TENTANG STANDAR AKREDITASI RUMAH SAKIT </a:t>
            </a:r>
          </a:p>
        </p:txBody>
      </p:sp>
    </p:spTree>
    <p:extLst>
      <p:ext uri="{BB962C8B-B14F-4D97-AF65-F5344CB8AC3E}">
        <p14:creationId xmlns:p14="http://schemas.microsoft.com/office/powerpoint/2010/main" val="259644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7A1E9B36-AE71-45ED-8D94-04F2AFF11A06}"/>
              </a:ext>
            </a:extLst>
          </p:cNvPr>
          <p:cNvSpPr txBox="1"/>
          <p:nvPr/>
        </p:nvSpPr>
        <p:spPr>
          <a:xfrm>
            <a:off x="2659794" y="421584"/>
            <a:ext cx="71735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32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Sarana &amp; Prsarana RS</a:t>
            </a:r>
            <a:endParaRPr lang="zh-CN" altLang="en-US" sz="32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2DB23BE0-FEBB-4FE0-B863-6C675489F2CC}"/>
              </a:ext>
            </a:extLst>
          </p:cNvPr>
          <p:cNvSpPr txBox="1"/>
          <p:nvPr/>
        </p:nvSpPr>
        <p:spPr>
          <a:xfrm>
            <a:off x="732521" y="1898691"/>
            <a:ext cx="4585068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rawat jalan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gawat darurat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tenaga kesehatan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laboraturium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farmasi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kantor dan administrasi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tunggu pasien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Runag menyusui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Runag dapur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kamar jenazah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peralatan parkir</a:t>
            </a: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E4FC2FA5-60F7-48AA-A44A-488E621898DE}"/>
              </a:ext>
            </a:extLst>
          </p:cNvPr>
          <p:cNvSpPr txBox="1"/>
          <p:nvPr/>
        </p:nvSpPr>
        <p:spPr>
          <a:xfrm>
            <a:off x="5964701" y="1884176"/>
            <a:ext cx="5494778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rawat inap</a:t>
            </a: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operasi</a:t>
            </a: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radiologi</a:t>
            </a: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sterilisasi</a:t>
            </a: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diklat</a:t>
            </a: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ibadah</a:t>
            </a: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penyuluhan</a:t>
            </a: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mekanik</a:t>
            </a: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Ruangan loundry</a:t>
            </a: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Ruang pengolahan sampah</a:t>
            </a:r>
          </a:p>
          <a:p>
            <a:endParaRPr lang="id-ID" altLang="zh-CN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 </a:t>
            </a:r>
            <a:endParaRPr lang="zh-CN" altLang="en-US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A3C15-D89A-4BD7-9851-7C941F970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540" y="2746204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3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4E39105E-6462-4DE5-B5CC-4100D089C87E}"/>
              </a:ext>
            </a:extLst>
          </p:cNvPr>
          <p:cNvSpPr txBox="1"/>
          <p:nvPr/>
        </p:nvSpPr>
        <p:spPr>
          <a:xfrm>
            <a:off x="2659794" y="421584"/>
            <a:ext cx="71735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32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Instalasi Rumah Sakit</a:t>
            </a:r>
            <a:endParaRPr lang="zh-CN" altLang="en-US" sz="32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A30BFC05-60EF-40E5-8B7B-7ECDD2F5EEA8}"/>
              </a:ext>
            </a:extLst>
          </p:cNvPr>
          <p:cNvSpPr txBox="1"/>
          <p:nvPr/>
        </p:nvSpPr>
        <p:spPr>
          <a:xfrm>
            <a:off x="913056" y="1938551"/>
            <a:ext cx="4517073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Rawat jalan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Rawat darurat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Farmasi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Radiologi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ICU/ICCU/PICU/NICU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Gas Medik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IPRS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Loundry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Kamar Jenazah</a:t>
            </a:r>
            <a:endParaRPr lang="zh-CN" altLang="en-US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A86E8662-ECFB-4DA1-9F8B-7B5E7A273917}"/>
              </a:ext>
            </a:extLst>
          </p:cNvPr>
          <p:cNvSpPr txBox="1"/>
          <p:nvPr/>
        </p:nvSpPr>
        <p:spPr>
          <a:xfrm>
            <a:off x="5430129" y="1938551"/>
            <a:ext cx="644434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Rawat Inap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Bedah sentral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Laboraturium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Gizi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VK/bersalin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Bank Darah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Sanitasi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Rekam Medik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Logistik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Fisioterapi</a:t>
            </a:r>
            <a:endParaRPr lang="zh-CN" altLang="en-US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4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0C8D51-0405-4FE1-AD1F-3A209DD9F0C7}"/>
              </a:ext>
            </a:extLst>
          </p:cNvPr>
          <p:cNvSpPr/>
          <p:nvPr/>
        </p:nvSpPr>
        <p:spPr>
          <a:xfrm>
            <a:off x="4226412" y="430794"/>
            <a:ext cx="4022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Pola Organisasi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710901-0748-4BFD-B76E-4801786378FE}"/>
              </a:ext>
            </a:extLst>
          </p:cNvPr>
          <p:cNvSpPr/>
          <p:nvPr/>
        </p:nvSpPr>
        <p:spPr>
          <a:xfrm>
            <a:off x="783101" y="1659285"/>
            <a:ext cx="9978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 Pengurus Yayasan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Dewan Pembina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 Penasehat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 Penyelenggara : Direktur, Wadir, Komite Medik, Satuan Pengawas dan Instalasi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Wakil Direktur : Pelayanan Medik, Penunjang Medik, Keperawatan, Keuangan dan Admdinistrasi</a:t>
            </a:r>
          </a:p>
        </p:txBody>
      </p:sp>
    </p:spTree>
    <p:extLst>
      <p:ext uri="{BB962C8B-B14F-4D97-AF65-F5344CB8AC3E}">
        <p14:creationId xmlns:p14="http://schemas.microsoft.com/office/powerpoint/2010/main" val="123209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D37151-26C1-413B-ACE2-9DEE9212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431" y="1239055"/>
            <a:ext cx="8667102" cy="5274286"/>
          </a:xfrm>
          <a:prstGeom prst="rect">
            <a:avLst/>
          </a:prstGeom>
        </p:spPr>
      </p:pic>
      <p:sp>
        <p:nvSpPr>
          <p:cNvPr id="3" name="文本框 4">
            <a:extLst>
              <a:ext uri="{FF2B5EF4-FFF2-40B4-BE49-F238E27FC236}">
                <a16:creationId xmlns:a16="http://schemas.microsoft.com/office/drawing/2014/main" id="{6D04CAFC-2C2C-4C28-BF3A-A950C360CDC5}"/>
              </a:ext>
            </a:extLst>
          </p:cNvPr>
          <p:cNvSpPr txBox="1"/>
          <p:nvPr/>
        </p:nvSpPr>
        <p:spPr>
          <a:xfrm>
            <a:off x="3405381" y="505991"/>
            <a:ext cx="717352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Struktuk Organisasi Rumah Sakit Umum</a:t>
            </a:r>
            <a:endParaRPr lang="zh-CN" altLang="en-US" sz="28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94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1111" r="7575" b="105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854" y="1735848"/>
            <a:ext cx="38499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1 . 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Tugas dan Fungsi RS</a:t>
            </a:r>
            <a:endParaRPr lang="zh-CN" altLang="en-US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01854" y="2684368"/>
            <a:ext cx="36340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2 . 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Visi, Misi dan Tujuan</a:t>
            </a:r>
            <a:endParaRPr lang="zh-CN" altLang="en-US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01854" y="3659121"/>
            <a:ext cx="61238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3 . 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Klasifikasi dan Struktur Organisasi</a:t>
            </a:r>
            <a:endParaRPr lang="zh-CN" altLang="en-US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01853" y="4581408"/>
            <a:ext cx="52922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4 . </a:t>
            </a: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Sarana dan Prasanan</a:t>
            </a:r>
            <a:endParaRPr lang="zh-CN" altLang="en-US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74712" y="635003"/>
            <a:ext cx="2642211" cy="471453"/>
            <a:chOff x="874713" y="700052"/>
            <a:chExt cx="2025948" cy="406400"/>
          </a:xfrm>
        </p:grpSpPr>
        <p:sp>
          <p:nvSpPr>
            <p:cNvPr id="17" name="圆角矩形 16"/>
            <p:cNvSpPr/>
            <p:nvPr/>
          </p:nvSpPr>
          <p:spPr>
            <a:xfrm>
              <a:off x="874713" y="700052"/>
              <a:ext cx="1993900" cy="406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44450" h="190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61185" y="701132"/>
              <a:ext cx="1839476" cy="3979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id-ID" altLang="zh-CN" sz="2400" b="1" dirty="0">
                  <a:solidFill>
                    <a:srgbClr val="006872"/>
                  </a:solidFill>
                </a:rPr>
                <a:t>Bahan Kajian</a:t>
              </a:r>
              <a:endParaRPr lang="zh-CN" altLang="en-US" sz="2400" b="1" dirty="0">
                <a:solidFill>
                  <a:srgbClr val="00687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7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12407" r="930" b="10000"/>
          <a:stretch/>
        </p:blipFill>
        <p:spPr>
          <a:xfrm>
            <a:off x="0" y="48965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08108" y="3928132"/>
            <a:ext cx="460696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id-ID" altLang="zh-CN" sz="4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TERIMA KASIH</a:t>
            </a:r>
            <a:endParaRPr lang="zh-CN" altLang="en-US" sz="48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DF1D8-66C4-4670-A4A7-9B09CA46B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7" y="2522870"/>
            <a:ext cx="2560542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325"/>
          <a:stretch/>
        </p:blipFill>
        <p:spPr>
          <a:xfrm>
            <a:off x="8357231" y="4432584"/>
            <a:ext cx="3747778" cy="24254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71027" y="453148"/>
            <a:ext cx="38499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40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Regulasi </a:t>
            </a:r>
            <a:endParaRPr lang="zh-CN" altLang="en-US" sz="40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91015" y="2073883"/>
            <a:ext cx="10403816" cy="1318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id-ID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UU RI No 44 Tahun 2009 tentang Rumah Sakit</a:t>
            </a:r>
          </a:p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Peraturan Menteri Kesehatan Republik Indonesia Nomor 3 </a:t>
            </a:r>
          </a:p>
          <a:p>
            <a:pPr algn="just">
              <a:lnSpc>
                <a:spcPct val="114000"/>
              </a:lnSpc>
            </a:pP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  Tahun 2020 Tentang Klasifikasi Dan Perizinan Rumah Sakit </a:t>
            </a:r>
            <a:endParaRPr lang="en-US" altLang="zh-CN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F7EBF-6362-48A2-84F8-A694E3BE4313}"/>
              </a:ext>
            </a:extLst>
          </p:cNvPr>
          <p:cNvSpPr/>
          <p:nvPr/>
        </p:nvSpPr>
        <p:spPr>
          <a:xfrm>
            <a:off x="991015" y="4189722"/>
            <a:ext cx="8276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</a:rPr>
              <a:t>Rumah Sakit adalah institusi pelayanan kesehatan yang</a:t>
            </a:r>
          </a:p>
          <a:p>
            <a:r>
              <a:rPr lang="id-ID" sz="2400" b="1" dirty="0">
                <a:solidFill>
                  <a:schemeClr val="bg1"/>
                </a:solidFill>
              </a:rPr>
              <a:t>menyelenggarakan pelayanan kesehatan perorangan</a:t>
            </a:r>
          </a:p>
          <a:p>
            <a:r>
              <a:rPr lang="id-ID" sz="2400" b="1" dirty="0">
                <a:solidFill>
                  <a:schemeClr val="bg1"/>
                </a:solidFill>
              </a:rPr>
              <a:t>secara paripurna yang menyediakan pelayanan rawat</a:t>
            </a:r>
          </a:p>
          <a:p>
            <a:r>
              <a:rPr lang="id-ID" sz="2400" b="1" dirty="0">
                <a:solidFill>
                  <a:schemeClr val="bg1"/>
                </a:solidFill>
              </a:rPr>
              <a:t>inap, rawat jalan, dan gawat darurat.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8610EBC-2BE8-4F08-8BB1-746877FA4CC9}"/>
              </a:ext>
            </a:extLst>
          </p:cNvPr>
          <p:cNvSpPr/>
          <p:nvPr/>
        </p:nvSpPr>
        <p:spPr>
          <a:xfrm>
            <a:off x="4389120" y="3531773"/>
            <a:ext cx="422031" cy="518497"/>
          </a:xfrm>
          <a:prstGeom prst="downArrow">
            <a:avLst/>
          </a:prstGeom>
          <a:solidFill>
            <a:srgbClr val="C60C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9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627" y="1642641"/>
            <a:ext cx="1420491" cy="41944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6118" y="1145669"/>
            <a:ext cx="75439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Pelayanan Kesehatan Paripurna Meliputi :</a:t>
            </a:r>
            <a:endParaRPr lang="zh-CN" altLang="en-US" sz="28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76093" y="1990009"/>
            <a:ext cx="603519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solidFill>
                  <a:schemeClr val="bg1"/>
                </a:solidFill>
              </a:rPr>
              <a:t>Promotif : Promosi Kesehatan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76094" y="2588128"/>
            <a:ext cx="47268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solidFill>
                  <a:schemeClr val="bg1"/>
                </a:solidFill>
              </a:rPr>
              <a:t>Preventif : Pencegahan</a:t>
            </a:r>
            <a:r>
              <a:rPr lang="id-ID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76093" y="3211532"/>
            <a:ext cx="536044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solidFill>
                  <a:schemeClr val="bg1"/>
                </a:solidFill>
              </a:rPr>
              <a:t>Kuratif : Pengobatan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50836EC3-C8AA-4C6E-A825-CB7FEC86DD24}"/>
              </a:ext>
            </a:extLst>
          </p:cNvPr>
          <p:cNvSpPr txBox="1"/>
          <p:nvPr/>
        </p:nvSpPr>
        <p:spPr>
          <a:xfrm>
            <a:off x="3376093" y="3739847"/>
            <a:ext cx="58241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altLang="zh-CN" sz="2400" b="1" dirty="0">
                <a:solidFill>
                  <a:schemeClr val="bg1"/>
                </a:solidFill>
              </a:rPr>
              <a:t>Rehabilitatif : Rehabilitasi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F6FA5F64-6BFB-42DB-904A-7B96611C7766}"/>
              </a:ext>
            </a:extLst>
          </p:cNvPr>
          <p:cNvSpPr txBox="1"/>
          <p:nvPr/>
        </p:nvSpPr>
        <p:spPr>
          <a:xfrm>
            <a:off x="4171026" y="453148"/>
            <a:ext cx="490263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40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Tugas &amp; Fungsi RS</a:t>
            </a:r>
            <a:endParaRPr lang="zh-CN" altLang="en-US" sz="40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E30BEE-9B66-41DC-B6AF-0E90E8C2D622}"/>
              </a:ext>
            </a:extLst>
          </p:cNvPr>
          <p:cNvSpPr/>
          <p:nvPr/>
        </p:nvSpPr>
        <p:spPr>
          <a:xfrm>
            <a:off x="654103" y="1392701"/>
            <a:ext cx="3516923" cy="492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rgbClr val="C00000"/>
                </a:solidFill>
              </a:rPr>
              <a:t>Tugas Rumah Sakit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7E80926-579B-4CFC-8870-1FCFEFB91580}"/>
              </a:ext>
            </a:extLst>
          </p:cNvPr>
          <p:cNvSpPr txBox="1"/>
          <p:nvPr/>
        </p:nvSpPr>
        <p:spPr>
          <a:xfrm>
            <a:off x="654102" y="2116738"/>
            <a:ext cx="112753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Melaksanakan upaya kesehatan secara paripurna yang mengutamakan upaya penyembuhan dan pemeliharaan serta melaksanakan rujukan. </a:t>
            </a:r>
            <a:endParaRPr lang="zh-CN" altLang="en-US" sz="24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8EFC2B-0732-465D-A49C-BA37240340FE}"/>
              </a:ext>
            </a:extLst>
          </p:cNvPr>
          <p:cNvSpPr/>
          <p:nvPr/>
        </p:nvSpPr>
        <p:spPr>
          <a:xfrm>
            <a:off x="654103" y="3182815"/>
            <a:ext cx="3516923" cy="4923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rgbClr val="C00000"/>
                </a:solidFill>
              </a:rPr>
              <a:t>Fungsi Rumah Sakit</a:t>
            </a: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8227AD2C-F83C-4E66-B908-1F8C57F34E35}"/>
              </a:ext>
            </a:extLst>
          </p:cNvPr>
          <p:cNvSpPr txBox="1"/>
          <p:nvPr/>
        </p:nvSpPr>
        <p:spPr>
          <a:xfrm>
            <a:off x="654101" y="3787155"/>
            <a:ext cx="10726662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Menyelenggarakan pelayanan medis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Pelayanan penunjang medik dan non Medik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Pelayanan dna asuhan keperawatan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Pelayanan rujukan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Pendidikan dan pelatihan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Penelitian dan pengembangan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altLang="zh-CN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Administrasi umum dan keuangan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28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5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110" y="3006785"/>
            <a:ext cx="2352606" cy="15190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71026" y="453148"/>
            <a:ext cx="535280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VISI, MISI dan Tujuan RS</a:t>
            </a:r>
            <a:endParaRPr lang="zh-CN" altLang="en-US" sz="28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61720" y="1923832"/>
            <a:ext cx="4402624" cy="3039806"/>
            <a:chOff x="1518056" y="1649512"/>
            <a:chExt cx="3051064" cy="3039806"/>
          </a:xfrm>
        </p:grpSpPr>
        <p:sp>
          <p:nvSpPr>
            <p:cNvPr id="7" name="文本框 6"/>
            <p:cNvSpPr txBox="1"/>
            <p:nvPr/>
          </p:nvSpPr>
          <p:spPr>
            <a:xfrm>
              <a:off x="1675824" y="1649512"/>
              <a:ext cx="2004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id-ID" altLang="zh-CN" sz="2800" b="1" dirty="0">
                  <a:solidFill>
                    <a:schemeClr val="bg1"/>
                  </a:solidFill>
                </a:rPr>
                <a:t>Misi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18056" y="2172732"/>
              <a:ext cx="3051064" cy="2516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id-ID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Melaksanakan fungsi untuk memberikan pelayanan</a:t>
              </a:r>
            </a:p>
            <a:p>
              <a:pPr>
                <a:lnSpc>
                  <a:spcPct val="114000"/>
                </a:lnSpc>
              </a:pPr>
              <a:r>
                <a:rPr lang="id-ID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kesehatan kepada penderitabaik rawat jalan maupun</a:t>
              </a:r>
            </a:p>
            <a:p>
              <a:pPr>
                <a:lnSpc>
                  <a:spcPct val="114000"/>
                </a:lnSpc>
              </a:pPr>
              <a:r>
                <a:rPr lang="id-ID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rawat inap di rs, ugd, dirumah jika diperlukan pelayanan</a:t>
              </a:r>
            </a:p>
            <a:p>
              <a:pPr>
                <a:lnSpc>
                  <a:spcPct val="114000"/>
                </a:lnSpc>
              </a:pPr>
              <a:r>
                <a:rPr lang="id-ID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kesehatan di rumah.</a:t>
              </a:r>
              <a:endParaRPr lang="en-US" altLang="zh-CN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686715" y="1923832"/>
            <a:ext cx="5834001" cy="2689903"/>
            <a:chOff x="1064996" y="1649512"/>
            <a:chExt cx="3791306" cy="2689903"/>
          </a:xfrm>
        </p:grpSpPr>
        <p:sp>
          <p:nvSpPr>
            <p:cNvPr id="13" name="文本框 12"/>
            <p:cNvSpPr txBox="1"/>
            <p:nvPr/>
          </p:nvSpPr>
          <p:spPr>
            <a:xfrm>
              <a:off x="1064996" y="1649512"/>
              <a:ext cx="2004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id-ID" altLang="zh-CN" sz="2800" b="1" dirty="0">
                  <a:solidFill>
                    <a:schemeClr val="bg1"/>
                  </a:solidFill>
                </a:rPr>
                <a:t>Visi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59213" y="2172732"/>
              <a:ext cx="3197089" cy="21666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sv-SE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Mengorganisasikan secara bersama semua praktisi</a:t>
              </a:r>
              <a:r>
                <a:rPr lang="id-ID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sv-SE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kesehatan, fasilitas</a:t>
              </a:r>
              <a:r>
                <a:rPr lang="id-ID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sv-SE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diagnosis dan terapi, alat dan</a:t>
              </a:r>
            </a:p>
            <a:p>
              <a:pPr>
                <a:lnSpc>
                  <a:spcPct val="114000"/>
                </a:lnSpc>
              </a:pPr>
              <a:r>
                <a:rPr lang="sv-SE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perlengkapan fasilitas fisik ke dalam satu system untuk</a:t>
              </a:r>
              <a:r>
                <a:rPr lang="id-ID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sv-SE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memberikan pelayanan kepada masyarakat</a:t>
              </a:r>
              <a:r>
                <a:rPr lang="sv-SE" altLang="zh-CN" sz="11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.</a:t>
              </a:r>
              <a:endParaRPr lang="en-US" altLang="zh-CN" sz="11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27D16-7D96-41E6-AD95-62CBC2F4CA3F}"/>
              </a:ext>
            </a:extLst>
          </p:cNvPr>
          <p:cNvSpPr/>
          <p:nvPr/>
        </p:nvSpPr>
        <p:spPr>
          <a:xfrm>
            <a:off x="1750574" y="5726436"/>
            <a:ext cx="7618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Menyediakan pelayanan penderita yang bermutu tinggi</a:t>
            </a:r>
          </a:p>
          <a:p>
            <a:r>
              <a:rPr lang="id-ID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sesuai harapan dan tuntutan masyarakat</a:t>
            </a:r>
          </a:p>
        </p:txBody>
      </p:sp>
      <p:sp>
        <p:nvSpPr>
          <p:cNvPr id="20" name="文本框 12">
            <a:extLst>
              <a:ext uri="{FF2B5EF4-FFF2-40B4-BE49-F238E27FC236}">
                <a16:creationId xmlns:a16="http://schemas.microsoft.com/office/drawing/2014/main" id="{191D507F-2E6D-4675-A55C-162FA6D83C6B}"/>
              </a:ext>
            </a:extLst>
          </p:cNvPr>
          <p:cNvSpPr txBox="1"/>
          <p:nvPr/>
        </p:nvSpPr>
        <p:spPr>
          <a:xfrm>
            <a:off x="1758142" y="5133512"/>
            <a:ext cx="308470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r>
              <a:rPr lang="id-ID" altLang="zh-CN" sz="2800" b="1" dirty="0">
                <a:solidFill>
                  <a:schemeClr val="bg1"/>
                </a:solidFill>
              </a:rPr>
              <a:t>Tujuan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9656"/>
          <a:stretch/>
        </p:blipFill>
        <p:spPr>
          <a:xfrm>
            <a:off x="1851046" y="1837866"/>
            <a:ext cx="2199107" cy="14281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50600" y="470318"/>
            <a:ext cx="663667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Klasfikasi RS Berdasarkan Kepemilikan</a:t>
            </a:r>
            <a:endParaRPr lang="zh-CN" altLang="en-US" sz="28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8519" y="3278790"/>
            <a:ext cx="4131486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pPr algn="ctr"/>
            <a:r>
              <a:rPr lang="id-ID" altLang="zh-CN" sz="2600" b="1" dirty="0">
                <a:solidFill>
                  <a:schemeClr val="bg1"/>
                </a:solidFill>
              </a:rPr>
              <a:t>RS Milik Masyarakat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zh-CN" sz="2600" b="1" dirty="0">
                <a:solidFill>
                  <a:schemeClr val="bg1"/>
                </a:solidFill>
              </a:rPr>
              <a:t>Yayasan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zh-CN" sz="2600" b="1" dirty="0">
                <a:solidFill>
                  <a:schemeClr val="bg1"/>
                </a:solidFill>
              </a:rPr>
              <a:t>Organisasi Keagamaan 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zh-CN" sz="2600" b="1" dirty="0">
                <a:solidFill>
                  <a:schemeClr val="bg1"/>
                </a:solidFill>
              </a:rPr>
              <a:t>Swasta 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48E9A-580A-40A0-883A-DB73B82272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9"/>
          <a:stretch/>
        </p:blipFill>
        <p:spPr>
          <a:xfrm>
            <a:off x="7500706" y="1900575"/>
            <a:ext cx="2199107" cy="1375948"/>
          </a:xfrm>
          <a:prstGeom prst="rect">
            <a:avLst/>
          </a:prstGeom>
        </p:spPr>
      </p:pic>
      <p:sp>
        <p:nvSpPr>
          <p:cNvPr id="17" name="文本框 8">
            <a:extLst>
              <a:ext uri="{FF2B5EF4-FFF2-40B4-BE49-F238E27FC236}">
                <a16:creationId xmlns:a16="http://schemas.microsoft.com/office/drawing/2014/main" id="{994C9459-929F-43CC-80C2-77E6D35F4417}"/>
              </a:ext>
            </a:extLst>
          </p:cNvPr>
          <p:cNvSpPr txBox="1"/>
          <p:nvPr/>
        </p:nvSpPr>
        <p:spPr>
          <a:xfrm>
            <a:off x="6901995" y="3276523"/>
            <a:ext cx="4131486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pPr algn="ctr"/>
            <a:r>
              <a:rPr lang="id-ID" altLang="zh-CN" sz="2600" b="1" dirty="0">
                <a:solidFill>
                  <a:schemeClr val="bg1"/>
                </a:solidFill>
              </a:rPr>
              <a:t>RS Milik Pemerintah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zh-CN" sz="2600" b="1" dirty="0">
                <a:solidFill>
                  <a:schemeClr val="bg1"/>
                </a:solidFill>
              </a:rPr>
              <a:t>RSUP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zh-CN" sz="2600" b="1" dirty="0">
                <a:solidFill>
                  <a:schemeClr val="bg1"/>
                </a:solidFill>
              </a:rPr>
              <a:t>RSUD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zh-CN" sz="2600" b="1" dirty="0">
                <a:solidFill>
                  <a:schemeClr val="bg1"/>
                </a:solidFill>
              </a:rPr>
              <a:t>RS Militer : TNI, Polri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zh-CN" sz="2600" b="1" dirty="0">
                <a:solidFill>
                  <a:schemeClr val="bg1"/>
                </a:solidFill>
              </a:rPr>
              <a:t>RS BUMN : Pertamina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9656"/>
          <a:stretch/>
        </p:blipFill>
        <p:spPr>
          <a:xfrm>
            <a:off x="1851046" y="1837866"/>
            <a:ext cx="2199107" cy="14281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50600" y="470318"/>
            <a:ext cx="663667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Klasfikasi RS Berdasarkan </a:t>
            </a:r>
          </a:p>
          <a:p>
            <a:pPr algn="ctr"/>
            <a:r>
              <a:rPr lang="id-ID" altLang="zh-CN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Tipe Pelayanan </a:t>
            </a:r>
            <a:endParaRPr lang="zh-CN" altLang="en-US" sz="28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1015" y="3428999"/>
            <a:ext cx="5359791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pPr algn="ctr"/>
            <a:r>
              <a:rPr lang="id-ID" altLang="zh-CN" sz="2600" b="1" dirty="0">
                <a:solidFill>
                  <a:schemeClr val="bg1"/>
                </a:solidFill>
              </a:rPr>
              <a:t>RS Umum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altLang="zh-CN" sz="2400" b="1" dirty="0">
                <a:solidFill>
                  <a:schemeClr val="bg1"/>
                </a:solidFill>
              </a:rPr>
              <a:t>memberikan pelayanan kesehatan pada semua bidang dan jenis penyakit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48E9A-580A-40A0-883A-DB73B82272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9"/>
          <a:stretch/>
        </p:blipFill>
        <p:spPr>
          <a:xfrm>
            <a:off x="7500706" y="1900575"/>
            <a:ext cx="2199107" cy="1375948"/>
          </a:xfrm>
          <a:prstGeom prst="rect">
            <a:avLst/>
          </a:prstGeom>
        </p:spPr>
      </p:pic>
      <p:sp>
        <p:nvSpPr>
          <p:cNvPr id="17" name="文本框 8">
            <a:extLst>
              <a:ext uri="{FF2B5EF4-FFF2-40B4-BE49-F238E27FC236}">
                <a16:creationId xmlns:a16="http://schemas.microsoft.com/office/drawing/2014/main" id="{994C9459-929F-43CC-80C2-77E6D35F4417}"/>
              </a:ext>
            </a:extLst>
          </p:cNvPr>
          <p:cNvSpPr txBox="1"/>
          <p:nvPr/>
        </p:nvSpPr>
        <p:spPr>
          <a:xfrm>
            <a:off x="5725551" y="3385548"/>
            <a:ext cx="5969477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contourW="12700"/>
          </a:bodyPr>
          <a:lstStyle/>
          <a:p>
            <a:pPr algn="ctr"/>
            <a:r>
              <a:rPr lang="id-ID" altLang="zh-CN" sz="2600" b="1" dirty="0">
                <a:solidFill>
                  <a:schemeClr val="bg1"/>
                </a:solidFill>
              </a:rPr>
              <a:t>RS Khusus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altLang="zh-CN" sz="2400" b="1" dirty="0">
                <a:solidFill>
                  <a:schemeClr val="bg1"/>
                </a:solidFill>
              </a:rPr>
              <a:t>memberikan pelayanan utama pada satu bidang atau satu jenis penyakit tertentu berdasarkan disiplin ilmu, golongan umur, organ, jenis penyakit, atau kekhususan lainnya</a:t>
            </a:r>
            <a:r>
              <a:rPr lang="id-ID" altLang="zh-CN" sz="2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325"/>
          <a:stretch/>
        </p:blipFill>
        <p:spPr>
          <a:xfrm>
            <a:off x="8444222" y="4432584"/>
            <a:ext cx="3747778" cy="24254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44532" y="491923"/>
            <a:ext cx="509678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pPr algn="ctr"/>
            <a:r>
              <a:rPr lang="id-ID" altLang="zh-CN" sz="40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Rumah Sakit UMUM</a:t>
            </a:r>
            <a:endParaRPr lang="zh-CN" altLang="en-US" sz="40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4092" y="1792529"/>
            <a:ext cx="10403816" cy="2867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fi-FI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Pelayanan kesehatan yang diberikan oleh Rumah Sakit </a:t>
            </a: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umum paling sedikit terdiri atas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pelayanan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medik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dan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penunjang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medik</a:t>
            </a: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id-ID" altLang="zh-CN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(umum, spesialis, subspesialis)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pelayanan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keperawatan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dan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kebidanan</a:t>
            </a: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id-ID" altLang="zh-CN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(asuhan keperawatan generalis, asuhan keperawatan spesialis, asuhan kebidanan) 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pelayanan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nonmedik</a:t>
            </a:r>
            <a:r>
              <a:rPr lang="id-ID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id-ID" altLang="zh-CN" sz="2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(pelayanan farmasi, laundry/binatu, pengolahan makanan/gizi, pemeliharaan saran prasarana nonmedik lainnya</a:t>
            </a:r>
            <a:endParaRPr lang="en-US" altLang="zh-CN" sz="20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6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401</TotalTime>
  <Words>795</Words>
  <Application>Microsoft Office PowerPoint</Application>
  <PresentationFormat>Widescreen</PresentationFormat>
  <Paragraphs>172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等线</vt:lpstr>
      <vt:lpstr>微软雅黑</vt:lpstr>
      <vt:lpstr>Arial</vt:lpstr>
      <vt:lpstr>Century Gothic</vt:lpstr>
      <vt:lpstr>Wingdings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ASUS X441NA</cp:lastModifiedBy>
  <cp:revision>41</cp:revision>
  <dcterms:created xsi:type="dcterms:W3CDTF">2017-10-27T09:20:59Z</dcterms:created>
  <dcterms:modified xsi:type="dcterms:W3CDTF">2024-09-30T02:49:59Z</dcterms:modified>
</cp:coreProperties>
</file>