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96" r:id="rId4"/>
    <p:sldId id="259" r:id="rId5"/>
    <p:sldId id="260" r:id="rId6"/>
    <p:sldId id="267" r:id="rId7"/>
    <p:sldId id="295" r:id="rId8"/>
    <p:sldId id="281" r:id="rId9"/>
    <p:sldId id="297" r:id="rId10"/>
    <p:sldId id="268" r:id="rId11"/>
    <p:sldId id="282" r:id="rId12"/>
    <p:sldId id="264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CCFF"/>
    <a:srgbClr val="66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03E3A-D871-4A23-BEB5-66FF3CF20E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39E1B62-DE47-4F33-913C-CCBA3C9B5C59}">
      <dgm:prSet custT="1"/>
      <dgm:spPr>
        <a:solidFill>
          <a:srgbClr val="6600FF"/>
        </a:solidFill>
      </dgm:spPr>
      <dgm:t>
        <a:bodyPr/>
        <a:lstStyle/>
        <a:p>
          <a:pPr algn="ctr"/>
          <a:r>
            <a:rPr lang="en-US" sz="2400" b="1" spc="600" dirty="0">
              <a:latin typeface="Arial Black" panose="020B0A04020102020204" pitchFamily="34" charset="0"/>
            </a:rPr>
            <a:t>VISI</a:t>
          </a:r>
          <a:endParaRPr lang="id-ID" sz="2400" b="1" spc="600" dirty="0">
            <a:latin typeface="Arial Black" panose="020B0A04020102020204" pitchFamily="34" charset="0"/>
          </a:endParaRPr>
        </a:p>
      </dgm:t>
    </dgm:pt>
    <dgm:pt modelId="{B1C15AC7-9BF4-48AA-863C-276AE2A7564A}" type="parTrans" cxnId="{B6C35E22-A441-4ABC-B746-FCCEB54C6716}">
      <dgm:prSet/>
      <dgm:spPr/>
      <dgm:t>
        <a:bodyPr/>
        <a:lstStyle/>
        <a:p>
          <a:pPr algn="ctr"/>
          <a:endParaRPr lang="id-ID" b="1"/>
        </a:p>
      </dgm:t>
    </dgm:pt>
    <dgm:pt modelId="{A3E3017F-9138-4BFF-B8B8-4AF33EAA149B}" type="sibTrans" cxnId="{B6C35E22-A441-4ABC-B746-FCCEB54C6716}">
      <dgm:prSet/>
      <dgm:spPr/>
      <dgm:t>
        <a:bodyPr/>
        <a:lstStyle/>
        <a:p>
          <a:pPr algn="ctr"/>
          <a:endParaRPr lang="id-ID" b="1"/>
        </a:p>
      </dgm:t>
    </dgm:pt>
    <dgm:pt modelId="{7786C80F-DC26-4F67-A801-2FA50A942740}">
      <dgm:prSet custT="1"/>
      <dgm:spPr/>
      <dgm:t>
        <a:bodyPr anchor="ctr"/>
        <a:lstStyle/>
        <a:p>
          <a:pPr algn="ctr">
            <a:buNone/>
          </a:pPr>
          <a:r>
            <a:rPr lang="id-ID" sz="2400" b="1" spc="300" dirty="0"/>
            <a:t>“Menjadi Program Studi Diploma Tiga Gizi yang </a:t>
          </a:r>
          <a:r>
            <a:rPr lang="en-US" sz="2400" b="1" spc="300" dirty="0" err="1"/>
            <a:t>unggul</a:t>
          </a:r>
          <a:r>
            <a:rPr lang="en-US" sz="2400" b="1" spc="300" dirty="0"/>
            <a:t> dan professional </a:t>
          </a:r>
          <a:r>
            <a:rPr lang="en-US" sz="2400" b="1" spc="300" dirty="0" err="1"/>
            <a:t>dengan</a:t>
          </a:r>
          <a:r>
            <a:rPr lang="en-US" sz="2400" b="1" spc="300" dirty="0"/>
            <a:t> </a:t>
          </a:r>
          <a:r>
            <a:rPr lang="en-US" sz="2400" b="1" spc="300" dirty="0" err="1"/>
            <a:t>kekhasan</a:t>
          </a:r>
          <a:r>
            <a:rPr lang="en-US" sz="2400" b="1" spc="300" dirty="0"/>
            <a:t> </a:t>
          </a:r>
          <a:r>
            <a:rPr lang="en-US" sz="2400" b="1" spc="300" dirty="0" err="1"/>
            <a:t>gizi</a:t>
          </a:r>
          <a:r>
            <a:rPr lang="en-US" sz="2400" b="1" spc="300" dirty="0"/>
            <a:t> </a:t>
          </a:r>
          <a:r>
            <a:rPr lang="en-US" sz="2400" b="1" spc="300" dirty="0" err="1"/>
            <a:t>penerbangan</a:t>
          </a:r>
          <a:r>
            <a:rPr lang="en-US" sz="2400" b="1" spc="300" dirty="0"/>
            <a:t> pada </a:t>
          </a:r>
          <a:r>
            <a:rPr lang="en-US" sz="2400" b="1" spc="300" dirty="0" err="1"/>
            <a:t>tahun</a:t>
          </a:r>
          <a:r>
            <a:rPr lang="en-US" sz="2400" b="1" spc="300" dirty="0"/>
            <a:t> 2028</a:t>
          </a:r>
          <a:r>
            <a:rPr lang="id-ID" sz="2400" b="1" spc="300" dirty="0"/>
            <a:t>”</a:t>
          </a:r>
        </a:p>
      </dgm:t>
    </dgm:pt>
    <dgm:pt modelId="{D3F4DC21-D33A-423F-A54E-45630DAB4303}" type="parTrans" cxnId="{36730FF4-0A22-492C-8D09-EDB51943308C}">
      <dgm:prSet/>
      <dgm:spPr/>
      <dgm:t>
        <a:bodyPr/>
        <a:lstStyle/>
        <a:p>
          <a:pPr algn="ctr"/>
          <a:endParaRPr lang="id-ID" b="1"/>
        </a:p>
      </dgm:t>
    </dgm:pt>
    <dgm:pt modelId="{09061D57-6A3A-4137-8076-8226493D2DD2}" type="sibTrans" cxnId="{36730FF4-0A22-492C-8D09-EDB51943308C}">
      <dgm:prSet/>
      <dgm:spPr/>
      <dgm:t>
        <a:bodyPr/>
        <a:lstStyle/>
        <a:p>
          <a:pPr algn="ctr"/>
          <a:endParaRPr lang="id-ID" b="1"/>
        </a:p>
      </dgm:t>
    </dgm:pt>
    <dgm:pt modelId="{B63593A4-8414-4A59-8CB4-967C5E03D005}">
      <dgm:prSet custT="1"/>
      <dgm:spPr>
        <a:solidFill>
          <a:srgbClr val="6600FF"/>
        </a:solidFill>
      </dgm:spPr>
      <dgm:t>
        <a:bodyPr/>
        <a:lstStyle/>
        <a:p>
          <a:pPr algn="ctr"/>
          <a:r>
            <a:rPr lang="en-US" sz="2400" b="1" spc="600">
              <a:latin typeface="Arial Black" panose="020B0A04020102020204" pitchFamily="34" charset="0"/>
            </a:rPr>
            <a:t>MISI</a:t>
          </a:r>
          <a:endParaRPr lang="id-ID" sz="2400" b="1" spc="600">
            <a:latin typeface="Arial Black" panose="020B0A04020102020204" pitchFamily="34" charset="0"/>
          </a:endParaRPr>
        </a:p>
      </dgm:t>
    </dgm:pt>
    <dgm:pt modelId="{7A61B885-5D50-41E3-9B2B-56A916F95F2A}" type="parTrans" cxnId="{7C9BF665-A63F-458E-A5D1-01DA51467B82}">
      <dgm:prSet/>
      <dgm:spPr/>
      <dgm:t>
        <a:bodyPr/>
        <a:lstStyle/>
        <a:p>
          <a:pPr algn="ctr"/>
          <a:endParaRPr lang="id-ID" b="1"/>
        </a:p>
      </dgm:t>
    </dgm:pt>
    <dgm:pt modelId="{280CA927-7D82-44BB-956B-1E2BEB97A002}" type="sibTrans" cxnId="{7C9BF665-A63F-458E-A5D1-01DA51467B82}">
      <dgm:prSet/>
      <dgm:spPr/>
      <dgm:t>
        <a:bodyPr/>
        <a:lstStyle/>
        <a:p>
          <a:pPr algn="ctr"/>
          <a:endParaRPr lang="id-ID" b="1"/>
        </a:p>
      </dgm:t>
    </dgm:pt>
    <dgm:pt modelId="{841E4CE3-B8EF-4A8E-A89C-70615A06C362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Menyelenggarakan pendidikan Diploma Tiga Gizi yang berkualitas dengan kekhasan gizi penerbangan.</a:t>
          </a:r>
        </a:p>
      </dgm:t>
    </dgm:pt>
    <dgm:pt modelId="{A93615AF-6A5B-437E-8398-866DBC55C1A4}" type="parTrans" cxnId="{6A08859E-95B8-40DA-B83C-2290CAF27170}">
      <dgm:prSet/>
      <dgm:spPr/>
      <dgm:t>
        <a:bodyPr/>
        <a:lstStyle/>
        <a:p>
          <a:pPr algn="ctr"/>
          <a:endParaRPr lang="id-ID" b="1"/>
        </a:p>
      </dgm:t>
    </dgm:pt>
    <dgm:pt modelId="{58699C36-F9F1-4E26-8B3A-8F4B594C1CEB}" type="sibTrans" cxnId="{6A08859E-95B8-40DA-B83C-2290CAF27170}">
      <dgm:prSet/>
      <dgm:spPr/>
      <dgm:t>
        <a:bodyPr/>
        <a:lstStyle/>
        <a:p>
          <a:pPr algn="ctr"/>
          <a:endParaRPr lang="id-ID" b="1"/>
        </a:p>
      </dgm:t>
    </dgm:pt>
    <dgm:pt modelId="{A8FB692B-DC2C-4D5E-BB85-A9329DADD68F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Menyelenggarakan penelitian gizi terapan khususnya bidang gizi penerbangan melalui </a:t>
          </a:r>
          <a:r>
            <a:rPr lang="id-ID" sz="2000" b="1" dirty="0" err="1"/>
            <a:t>kerjasama</a:t>
          </a:r>
          <a:r>
            <a:rPr lang="id-ID" sz="2000" b="1" dirty="0"/>
            <a:t> dan kemitraan dengan institusi terkait untuk mendukung pengembangan IPTEK.</a:t>
          </a:r>
        </a:p>
      </dgm:t>
    </dgm:pt>
    <dgm:pt modelId="{E15412A2-1989-4BB8-A496-9567AED907D4}" type="parTrans" cxnId="{8949D68A-CF92-496F-9C88-3D878D6F2545}">
      <dgm:prSet/>
      <dgm:spPr/>
      <dgm:t>
        <a:bodyPr/>
        <a:lstStyle/>
        <a:p>
          <a:pPr algn="ctr"/>
          <a:endParaRPr lang="id-ID" b="1"/>
        </a:p>
      </dgm:t>
    </dgm:pt>
    <dgm:pt modelId="{069EB564-65EC-4951-A7FD-DAFD50176ACE}" type="sibTrans" cxnId="{8949D68A-CF92-496F-9C88-3D878D6F2545}">
      <dgm:prSet/>
      <dgm:spPr/>
      <dgm:t>
        <a:bodyPr/>
        <a:lstStyle/>
        <a:p>
          <a:pPr algn="ctr"/>
          <a:endParaRPr lang="id-ID" b="1"/>
        </a:p>
      </dgm:t>
    </dgm:pt>
    <dgm:pt modelId="{D8E359D5-883E-43A3-9F31-33B03011B57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Melaksanakan pengabdian masyarakat berbasis hasil penelitian melalui kemitraan dan jejaring.</a:t>
          </a:r>
        </a:p>
      </dgm:t>
    </dgm:pt>
    <dgm:pt modelId="{DCACB8C0-0142-4729-B7C7-F7DAC9BD5475}" type="parTrans" cxnId="{ADE876E5-9CB0-48CC-8DF0-450877BC2CA0}">
      <dgm:prSet/>
      <dgm:spPr/>
      <dgm:t>
        <a:bodyPr/>
        <a:lstStyle/>
        <a:p>
          <a:pPr algn="ctr"/>
          <a:endParaRPr lang="id-ID" b="1"/>
        </a:p>
      </dgm:t>
    </dgm:pt>
    <dgm:pt modelId="{5399B46D-BB93-40B7-A790-8910508582D8}" type="sibTrans" cxnId="{ADE876E5-9CB0-48CC-8DF0-450877BC2CA0}">
      <dgm:prSet/>
      <dgm:spPr/>
      <dgm:t>
        <a:bodyPr/>
        <a:lstStyle/>
        <a:p>
          <a:pPr algn="ctr"/>
          <a:endParaRPr lang="id-ID" b="1"/>
        </a:p>
      </dgm:t>
    </dgm:pt>
    <dgm:pt modelId="{3260D4FE-2264-4227-A7EC-9286269F78AD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id-ID" sz="2000" b="1" dirty="0"/>
            <a:t>Menjalin </a:t>
          </a:r>
          <a:r>
            <a:rPr lang="id-ID" sz="2000" b="1" dirty="0" err="1"/>
            <a:t>kerjasama</a:t>
          </a:r>
          <a:r>
            <a:rPr lang="id-ID" sz="2000" b="1" dirty="0"/>
            <a:t> lintas sektor dan lintas profesi untuk </a:t>
          </a:r>
          <a:r>
            <a:rPr lang="id-ID" sz="2000" b="1" dirty="0" err="1"/>
            <a:t>tridharma</a:t>
          </a:r>
          <a:r>
            <a:rPr lang="id-ID" sz="2000" b="1" dirty="0"/>
            <a:t> dan pendayagunaan lulusan.</a:t>
          </a:r>
        </a:p>
      </dgm:t>
    </dgm:pt>
    <dgm:pt modelId="{646C02D8-FD84-498E-BBF8-BF4B539F6C37}" type="parTrans" cxnId="{0B7ED053-F595-4CE0-9B93-DF1D823780A1}">
      <dgm:prSet/>
      <dgm:spPr/>
      <dgm:t>
        <a:bodyPr/>
        <a:lstStyle/>
        <a:p>
          <a:pPr algn="ctr"/>
          <a:endParaRPr lang="id-ID" b="1"/>
        </a:p>
      </dgm:t>
    </dgm:pt>
    <dgm:pt modelId="{F1B9F10A-8A58-4540-B102-6CCD7A7109E5}" type="sibTrans" cxnId="{0B7ED053-F595-4CE0-9B93-DF1D823780A1}">
      <dgm:prSet/>
      <dgm:spPr/>
      <dgm:t>
        <a:bodyPr/>
        <a:lstStyle/>
        <a:p>
          <a:pPr algn="ctr"/>
          <a:endParaRPr lang="id-ID" b="1"/>
        </a:p>
      </dgm:t>
    </dgm:pt>
    <dgm:pt modelId="{D8A18DC3-3502-495F-BF2A-815E2B45ADAD}" type="pres">
      <dgm:prSet presAssocID="{BD503E3A-D871-4A23-BEB5-66FF3CF20E9A}" presName="linear" presStyleCnt="0">
        <dgm:presLayoutVars>
          <dgm:animLvl val="lvl"/>
          <dgm:resizeHandles val="exact"/>
        </dgm:presLayoutVars>
      </dgm:prSet>
      <dgm:spPr/>
    </dgm:pt>
    <dgm:pt modelId="{3BB9E909-F5F2-45FE-BDD9-85362050C86D}" type="pres">
      <dgm:prSet presAssocID="{039E1B62-DE47-4F33-913C-CCBA3C9B5C59}" presName="parentText" presStyleLbl="node1" presStyleIdx="0" presStyleCnt="2" custScaleY="45831">
        <dgm:presLayoutVars>
          <dgm:chMax val="0"/>
          <dgm:bulletEnabled val="1"/>
        </dgm:presLayoutVars>
      </dgm:prSet>
      <dgm:spPr/>
    </dgm:pt>
    <dgm:pt modelId="{4FF19510-7F1E-47AF-AEAF-E790ACAD9FBE}" type="pres">
      <dgm:prSet presAssocID="{039E1B62-DE47-4F33-913C-CCBA3C9B5C59}" presName="childText" presStyleLbl="revTx" presStyleIdx="0" presStyleCnt="2">
        <dgm:presLayoutVars>
          <dgm:bulletEnabled val="1"/>
        </dgm:presLayoutVars>
      </dgm:prSet>
      <dgm:spPr/>
    </dgm:pt>
    <dgm:pt modelId="{5ADC1AB0-58CF-4118-B2AB-F2B5A191EAE2}" type="pres">
      <dgm:prSet presAssocID="{B63593A4-8414-4A59-8CB4-967C5E03D005}" presName="parentText" presStyleLbl="node1" presStyleIdx="1" presStyleCnt="2" custScaleY="45831" custLinFactNeighborX="0" custLinFactNeighborY="10915">
        <dgm:presLayoutVars>
          <dgm:chMax val="0"/>
          <dgm:bulletEnabled val="1"/>
        </dgm:presLayoutVars>
      </dgm:prSet>
      <dgm:spPr/>
    </dgm:pt>
    <dgm:pt modelId="{7F69A020-6357-4258-9CC6-F40CF69F2357}" type="pres">
      <dgm:prSet presAssocID="{B63593A4-8414-4A59-8CB4-967C5E03D005}" presName="childText" presStyleLbl="revTx" presStyleIdx="1" presStyleCnt="2" custLinFactNeighborX="0" custLinFactNeighborY="24849">
        <dgm:presLayoutVars>
          <dgm:bulletEnabled val="1"/>
        </dgm:presLayoutVars>
      </dgm:prSet>
      <dgm:spPr/>
    </dgm:pt>
  </dgm:ptLst>
  <dgm:cxnLst>
    <dgm:cxn modelId="{B6C35E22-A441-4ABC-B746-FCCEB54C6716}" srcId="{BD503E3A-D871-4A23-BEB5-66FF3CF20E9A}" destId="{039E1B62-DE47-4F33-913C-CCBA3C9B5C59}" srcOrd="0" destOrd="0" parTransId="{B1C15AC7-9BF4-48AA-863C-276AE2A7564A}" sibTransId="{A3E3017F-9138-4BFF-B8B8-4AF33EAA149B}"/>
    <dgm:cxn modelId="{11D3043C-8830-4971-9432-9DBB775511D4}" type="presOf" srcId="{3260D4FE-2264-4227-A7EC-9286269F78AD}" destId="{7F69A020-6357-4258-9CC6-F40CF69F2357}" srcOrd="0" destOrd="3" presId="urn:microsoft.com/office/officeart/2005/8/layout/vList2"/>
    <dgm:cxn modelId="{7C9BF665-A63F-458E-A5D1-01DA51467B82}" srcId="{BD503E3A-D871-4A23-BEB5-66FF3CF20E9A}" destId="{B63593A4-8414-4A59-8CB4-967C5E03D005}" srcOrd="1" destOrd="0" parTransId="{7A61B885-5D50-41E3-9B2B-56A916F95F2A}" sibTransId="{280CA927-7D82-44BB-956B-1E2BEB97A002}"/>
    <dgm:cxn modelId="{9B9E5851-28D3-4CCB-81BE-DA5EE1B5EDAB}" type="presOf" srcId="{BD503E3A-D871-4A23-BEB5-66FF3CF20E9A}" destId="{D8A18DC3-3502-495F-BF2A-815E2B45ADAD}" srcOrd="0" destOrd="0" presId="urn:microsoft.com/office/officeart/2005/8/layout/vList2"/>
    <dgm:cxn modelId="{0B7ED053-F595-4CE0-9B93-DF1D823780A1}" srcId="{B63593A4-8414-4A59-8CB4-967C5E03D005}" destId="{3260D4FE-2264-4227-A7EC-9286269F78AD}" srcOrd="3" destOrd="0" parTransId="{646C02D8-FD84-498E-BBF8-BF4B539F6C37}" sibTransId="{F1B9F10A-8A58-4540-B102-6CCD7A7109E5}"/>
    <dgm:cxn modelId="{8949D68A-CF92-496F-9C88-3D878D6F2545}" srcId="{B63593A4-8414-4A59-8CB4-967C5E03D005}" destId="{A8FB692B-DC2C-4D5E-BB85-A9329DADD68F}" srcOrd="1" destOrd="0" parTransId="{E15412A2-1989-4BB8-A496-9567AED907D4}" sibTransId="{069EB564-65EC-4951-A7FD-DAFD50176ACE}"/>
    <dgm:cxn modelId="{D70EAE92-F4E2-455B-A4C2-0956CF6AF3B8}" type="presOf" srcId="{A8FB692B-DC2C-4D5E-BB85-A9329DADD68F}" destId="{7F69A020-6357-4258-9CC6-F40CF69F2357}" srcOrd="0" destOrd="1" presId="urn:microsoft.com/office/officeart/2005/8/layout/vList2"/>
    <dgm:cxn modelId="{6A08859E-95B8-40DA-B83C-2290CAF27170}" srcId="{B63593A4-8414-4A59-8CB4-967C5E03D005}" destId="{841E4CE3-B8EF-4A8E-A89C-70615A06C362}" srcOrd="0" destOrd="0" parTransId="{A93615AF-6A5B-437E-8398-866DBC55C1A4}" sibTransId="{58699C36-F9F1-4E26-8B3A-8F4B594C1CEB}"/>
    <dgm:cxn modelId="{D21AC7B4-78CE-4591-85DF-01977144233F}" type="presOf" srcId="{B63593A4-8414-4A59-8CB4-967C5E03D005}" destId="{5ADC1AB0-58CF-4118-B2AB-F2B5A191EAE2}" srcOrd="0" destOrd="0" presId="urn:microsoft.com/office/officeart/2005/8/layout/vList2"/>
    <dgm:cxn modelId="{54B76FC4-F1E7-4061-BBD7-54BF68BEAED4}" type="presOf" srcId="{039E1B62-DE47-4F33-913C-CCBA3C9B5C59}" destId="{3BB9E909-F5F2-45FE-BDD9-85362050C86D}" srcOrd="0" destOrd="0" presId="urn:microsoft.com/office/officeart/2005/8/layout/vList2"/>
    <dgm:cxn modelId="{25F3D8D7-DB75-4DB9-9EEA-C4670F35DE37}" type="presOf" srcId="{7786C80F-DC26-4F67-A801-2FA50A942740}" destId="{4FF19510-7F1E-47AF-AEAF-E790ACAD9FBE}" srcOrd="0" destOrd="0" presId="urn:microsoft.com/office/officeart/2005/8/layout/vList2"/>
    <dgm:cxn modelId="{ADE876E5-9CB0-48CC-8DF0-450877BC2CA0}" srcId="{B63593A4-8414-4A59-8CB4-967C5E03D005}" destId="{D8E359D5-883E-43A3-9F31-33B03011B576}" srcOrd="2" destOrd="0" parTransId="{DCACB8C0-0142-4729-B7C7-F7DAC9BD5475}" sibTransId="{5399B46D-BB93-40B7-A790-8910508582D8}"/>
    <dgm:cxn modelId="{19A827EA-7B23-4F9B-AE90-8C575EB215F2}" type="presOf" srcId="{D8E359D5-883E-43A3-9F31-33B03011B576}" destId="{7F69A020-6357-4258-9CC6-F40CF69F2357}" srcOrd="0" destOrd="2" presId="urn:microsoft.com/office/officeart/2005/8/layout/vList2"/>
    <dgm:cxn modelId="{36730FF4-0A22-492C-8D09-EDB51943308C}" srcId="{039E1B62-DE47-4F33-913C-CCBA3C9B5C59}" destId="{7786C80F-DC26-4F67-A801-2FA50A942740}" srcOrd="0" destOrd="0" parTransId="{D3F4DC21-D33A-423F-A54E-45630DAB4303}" sibTransId="{09061D57-6A3A-4137-8076-8226493D2DD2}"/>
    <dgm:cxn modelId="{634378F9-EA9F-443F-9648-267651BC0621}" type="presOf" srcId="{841E4CE3-B8EF-4A8E-A89C-70615A06C362}" destId="{7F69A020-6357-4258-9CC6-F40CF69F2357}" srcOrd="0" destOrd="0" presId="urn:microsoft.com/office/officeart/2005/8/layout/vList2"/>
    <dgm:cxn modelId="{DEEDA4F8-3954-4C04-955F-65EF9826BB7D}" type="presParOf" srcId="{D8A18DC3-3502-495F-BF2A-815E2B45ADAD}" destId="{3BB9E909-F5F2-45FE-BDD9-85362050C86D}" srcOrd="0" destOrd="0" presId="urn:microsoft.com/office/officeart/2005/8/layout/vList2"/>
    <dgm:cxn modelId="{E71E5A11-75CB-44B8-86F8-3A69308F51F4}" type="presParOf" srcId="{D8A18DC3-3502-495F-BF2A-815E2B45ADAD}" destId="{4FF19510-7F1E-47AF-AEAF-E790ACAD9FBE}" srcOrd="1" destOrd="0" presId="urn:microsoft.com/office/officeart/2005/8/layout/vList2"/>
    <dgm:cxn modelId="{3F1F5419-D640-4E63-864F-38A93CB2B54C}" type="presParOf" srcId="{D8A18DC3-3502-495F-BF2A-815E2B45ADAD}" destId="{5ADC1AB0-58CF-4118-B2AB-F2B5A191EAE2}" srcOrd="2" destOrd="0" presId="urn:microsoft.com/office/officeart/2005/8/layout/vList2"/>
    <dgm:cxn modelId="{3E9C241C-9B0D-4484-85D0-9517BCA43F8F}" type="presParOf" srcId="{D8A18DC3-3502-495F-BF2A-815E2B45ADAD}" destId="{7F69A020-6357-4258-9CC6-F40CF69F23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9E909-F5F2-45FE-BDD9-85362050C86D}">
      <dsp:nvSpPr>
        <dsp:cNvPr id="0" name=""/>
        <dsp:cNvSpPr/>
      </dsp:nvSpPr>
      <dsp:spPr>
        <a:xfrm>
          <a:off x="0" y="500985"/>
          <a:ext cx="11643125" cy="549092"/>
        </a:xfrm>
        <a:prstGeom prst="roundRect">
          <a:avLst/>
        </a:prstGeom>
        <a:solidFill>
          <a:srgbClr val="66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600" dirty="0">
              <a:latin typeface="Arial Black" panose="020B0A04020102020204" pitchFamily="34" charset="0"/>
            </a:rPr>
            <a:t>VISI</a:t>
          </a:r>
          <a:endParaRPr lang="id-ID" sz="2400" b="1" kern="1200" spc="600" dirty="0">
            <a:latin typeface="Arial Black" panose="020B0A04020102020204" pitchFamily="34" charset="0"/>
          </a:endParaRPr>
        </a:p>
      </dsp:txBody>
      <dsp:txXfrm>
        <a:off x="26804" y="527789"/>
        <a:ext cx="11589517" cy="495484"/>
      </dsp:txXfrm>
    </dsp:sp>
    <dsp:sp modelId="{4FF19510-7F1E-47AF-AEAF-E790ACAD9FBE}">
      <dsp:nvSpPr>
        <dsp:cNvPr id="0" name=""/>
        <dsp:cNvSpPr/>
      </dsp:nvSpPr>
      <dsp:spPr>
        <a:xfrm>
          <a:off x="0" y="1050078"/>
          <a:ext cx="1164312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69" tIns="30480" rIns="170688" bIns="3048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d-ID" sz="2400" b="1" kern="1200" spc="300" dirty="0"/>
            <a:t>“Menjadi Program Studi Diploma Tiga Gizi yang </a:t>
          </a:r>
          <a:r>
            <a:rPr lang="en-US" sz="2400" b="1" kern="1200" spc="300" dirty="0" err="1"/>
            <a:t>unggul</a:t>
          </a:r>
          <a:r>
            <a:rPr lang="en-US" sz="2400" b="1" kern="1200" spc="300" dirty="0"/>
            <a:t> dan professional </a:t>
          </a:r>
          <a:r>
            <a:rPr lang="en-US" sz="2400" b="1" kern="1200" spc="300" dirty="0" err="1"/>
            <a:t>dengan</a:t>
          </a:r>
          <a:r>
            <a:rPr lang="en-US" sz="2400" b="1" kern="1200" spc="300" dirty="0"/>
            <a:t> </a:t>
          </a:r>
          <a:r>
            <a:rPr lang="en-US" sz="2400" b="1" kern="1200" spc="300" dirty="0" err="1"/>
            <a:t>kekhasan</a:t>
          </a:r>
          <a:r>
            <a:rPr lang="en-US" sz="2400" b="1" kern="1200" spc="300" dirty="0"/>
            <a:t> </a:t>
          </a:r>
          <a:r>
            <a:rPr lang="en-US" sz="2400" b="1" kern="1200" spc="300" dirty="0" err="1"/>
            <a:t>gizi</a:t>
          </a:r>
          <a:r>
            <a:rPr lang="en-US" sz="2400" b="1" kern="1200" spc="300" dirty="0"/>
            <a:t> </a:t>
          </a:r>
          <a:r>
            <a:rPr lang="en-US" sz="2400" b="1" kern="1200" spc="300" dirty="0" err="1"/>
            <a:t>penerbangan</a:t>
          </a:r>
          <a:r>
            <a:rPr lang="en-US" sz="2400" b="1" kern="1200" spc="300" dirty="0"/>
            <a:t> pada </a:t>
          </a:r>
          <a:r>
            <a:rPr lang="en-US" sz="2400" b="1" kern="1200" spc="300" dirty="0" err="1"/>
            <a:t>tahun</a:t>
          </a:r>
          <a:r>
            <a:rPr lang="en-US" sz="2400" b="1" kern="1200" spc="300" dirty="0"/>
            <a:t> 2028</a:t>
          </a:r>
          <a:r>
            <a:rPr lang="id-ID" sz="2400" b="1" kern="1200" spc="300" dirty="0"/>
            <a:t>”</a:t>
          </a:r>
        </a:p>
      </dsp:txBody>
      <dsp:txXfrm>
        <a:off x="0" y="1050078"/>
        <a:ext cx="11643125" cy="1059840"/>
      </dsp:txXfrm>
    </dsp:sp>
    <dsp:sp modelId="{5ADC1AB0-58CF-4118-B2AB-F2B5A191EAE2}">
      <dsp:nvSpPr>
        <dsp:cNvPr id="0" name=""/>
        <dsp:cNvSpPr/>
      </dsp:nvSpPr>
      <dsp:spPr>
        <a:xfrm>
          <a:off x="0" y="2290670"/>
          <a:ext cx="11643125" cy="549092"/>
        </a:xfrm>
        <a:prstGeom prst="roundRect">
          <a:avLst/>
        </a:prstGeom>
        <a:solidFill>
          <a:srgbClr val="66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600">
              <a:latin typeface="Arial Black" panose="020B0A04020102020204" pitchFamily="34" charset="0"/>
            </a:rPr>
            <a:t>MISI</a:t>
          </a:r>
          <a:endParaRPr lang="id-ID" sz="2400" b="1" kern="1200" spc="600">
            <a:latin typeface="Arial Black" panose="020B0A04020102020204" pitchFamily="34" charset="0"/>
          </a:endParaRPr>
        </a:p>
      </dsp:txBody>
      <dsp:txXfrm>
        <a:off x="26804" y="2317474"/>
        <a:ext cx="11589517" cy="495484"/>
      </dsp:txXfrm>
    </dsp:sp>
    <dsp:sp modelId="{7F69A020-6357-4258-9CC6-F40CF69F2357}">
      <dsp:nvSpPr>
        <dsp:cNvPr id="0" name=""/>
        <dsp:cNvSpPr/>
      </dsp:nvSpPr>
      <dsp:spPr>
        <a:xfrm>
          <a:off x="0" y="2956720"/>
          <a:ext cx="1164312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69" tIns="25400" rIns="14224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Menyelenggarakan pendidikan Diploma Tiga Gizi yang berkualitas dengan kekhasan gizi penerbangan.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Menyelenggarakan penelitian gizi terapan khususnya bidang gizi penerbangan melalui </a:t>
          </a:r>
          <a:r>
            <a:rPr lang="id-ID" sz="2000" b="1" kern="1200" dirty="0" err="1"/>
            <a:t>kerjasama</a:t>
          </a:r>
          <a:r>
            <a:rPr lang="id-ID" sz="2000" b="1" kern="1200" dirty="0"/>
            <a:t> dan kemitraan dengan institusi terkait untuk mendukung pengembangan IPTEK.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Melaksanakan pengabdian masyarakat berbasis hasil penelitian melalui kemitraan dan jejaring.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id-ID" sz="2000" b="1" kern="1200" dirty="0"/>
            <a:t>Menjalin </a:t>
          </a:r>
          <a:r>
            <a:rPr lang="id-ID" sz="2000" b="1" kern="1200" dirty="0" err="1"/>
            <a:t>kerjasama</a:t>
          </a:r>
          <a:r>
            <a:rPr lang="id-ID" sz="2000" b="1" kern="1200" dirty="0"/>
            <a:t> lintas sektor dan lintas profesi untuk </a:t>
          </a:r>
          <a:r>
            <a:rPr lang="id-ID" sz="2000" b="1" kern="1200" dirty="0" err="1"/>
            <a:t>tridharma</a:t>
          </a:r>
          <a:r>
            <a:rPr lang="id-ID" sz="2000" b="1" kern="1200" dirty="0"/>
            <a:t> dan pendayagunaan lulusan.</a:t>
          </a:r>
        </a:p>
      </dsp:txBody>
      <dsp:txXfrm>
        <a:off x="0" y="2956720"/>
        <a:ext cx="11643125" cy="16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2E70-3A3D-44AC-A282-3A4DD4015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2B88-B94D-4AC5-ADC1-B15DA9780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AAEFF-9322-4CD4-9A0A-76A57FF53DE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4988-5EC9-4028-A3AF-7A346D5D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4988-5EC9-4028-A3AF-7A346D5D4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8BF3-530D-D417-FBE5-F0FF8FCD1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862FB-FBE5-C5FD-6977-F2FB661F3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58F82-7951-8589-0171-7880FED9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86013-1FE3-DFB7-B841-46CD0609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65499-5830-0857-AF59-DCC6B5E6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469D-36F1-A165-0EFB-43BCF202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29681-7B63-84AD-4D82-6655FA3B1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585B-354E-06CD-A8D2-21E3818C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DD86-1441-DC61-0F45-BBB5C4E2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6FA95-B8CF-0960-703D-73E28A86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BCB90-F1E8-82EA-43B2-91F173C37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8BFD3-0A5A-8BD3-48FB-585BD21FF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5461-2A34-6F89-27A9-F1FB0E7C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07FA6-12F8-D273-F397-9BD3543B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4A66-3B3A-220B-3782-0B7A59BA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0169-E2F4-BD0D-4CD8-78AC788A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49DB-AD9A-6188-81D0-13F33D4F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464F-7BA2-4DB8-AAE7-43AEB001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7814-385B-110B-A6AB-F6BB20E3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03AE-1AA6-3F50-822B-C9E4DD93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35E9-91B8-EAFA-2637-19F43A1B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F6F8-0D2D-38EA-BA0C-9DDA35617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8A7B-AFA8-3B13-0552-B070A313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DE15-83B7-32FB-34FA-6D20052D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4C06-28D4-AB22-EB37-1CD1D269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9B61-E32B-2253-2693-807BC4BF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15EE-138D-76DF-192D-08CB17B0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D7EC7-3BC7-D78F-6013-DDB0A272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37DA-2765-DDFA-6F1D-BF2E1F9F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9EC21-3940-3C6A-1C82-DB098180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759AD-BAC1-92AE-67E0-66E2CA5C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81A6-B4B2-EFF0-F759-035A4BD8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BE010-922F-4913-F8EF-97817353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2319D-A7C7-103F-B8DA-E162B4DEE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D23A2-6CF0-9506-A6D7-6D125430D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D593-E403-9B0F-D042-1AE8BDF3C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40DB6-11CD-BD3D-FD24-0A5F7AB2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B6769-FCFA-C077-A4E2-29C23FFD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B1167-3508-74C4-3DCA-8C114A6B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E9C3-325C-5126-A689-7B1E81FF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30853-105C-0D75-630B-1293EC93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26AF1-E93D-2E79-5A1E-F2F7863A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99861-DA7E-AACA-76A0-CB38FA7E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7071A-E4C5-3180-7378-1FA3CAB4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5473F-2793-A9BC-D8CB-4B3768B9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79DE-4BF1-4819-27B0-63F3BBC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7938-E757-88A1-9158-F3601C68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7375-0FCC-A4F6-9D3E-4BC8C3A0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787A0-29CD-06BE-E513-5BA6081B4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7B8DF-A1B3-532E-D7D9-EC39E564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5EB99-F671-363C-5429-C82B755B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DA61E-A90D-0A26-70A8-C460554F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2886-EE80-8B71-016A-4468F61D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B7E6-8958-1059-5AA0-07379E51B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2FAD5-46BA-996B-A733-F8D567023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382B5-F36F-F87F-9579-ED0E05FA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7545E-2172-C987-511A-679F23D1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C13C-888D-A8B3-2DE4-84F10A46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5BF1B-16B4-A15A-5D3F-1F94465D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A81F-5CCA-3E9D-3B82-8407E609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663B-C381-EFC0-4E4C-D2F16CA63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207F-C1EA-4866-AA10-2414583D743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694C8-EB24-70DE-C204-3FFBD9726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3D9E2-B50B-616E-0CEC-31B56B515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7D74-12ED-4D56-B862-9308EAA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562" y="1430611"/>
            <a:ext cx="8842173" cy="1998389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KONTRAK PERKULIAHAN</a:t>
            </a:r>
            <a:br>
              <a:rPr lang="en-US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4400" b="1" spc="300" dirty="0"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561" y="3674640"/>
            <a:ext cx="8842173" cy="590321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SEMESTER </a:t>
            </a:r>
            <a:r>
              <a:rPr lang="en-US" sz="20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Ganjil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 (I) TA 2025-2026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32564" y="4589253"/>
            <a:ext cx="8842172" cy="1460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TIM DOSEN: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CHNTYA WULANDARIE, S. </a:t>
            </a:r>
            <a:r>
              <a:rPr lang="en-US" sz="1200" b="1" dirty="0" err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Gz</a:t>
            </a:r>
            <a:r>
              <a:rPr lang="en-US" sz="1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., m.gz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009C38-D382-3A12-D03F-D001847A335E}"/>
              </a:ext>
            </a:extLst>
          </p:cNvPr>
          <p:cNvSpPr txBox="1">
            <a:spLocks/>
          </p:cNvSpPr>
          <p:nvPr/>
        </p:nvSpPr>
        <p:spPr>
          <a:xfrm flipH="1">
            <a:off x="8548575" y="-69012"/>
            <a:ext cx="3643423" cy="590321"/>
          </a:xfrm>
          <a:prstGeom prst="homePlate">
            <a:avLst/>
          </a:prstGeom>
          <a:solidFill>
            <a:srgbClr val="6600FF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SOSIO ANTROPOLOGI GIZI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A44AA-BCE5-3DB5-D41D-FE2BE9F4F611}"/>
              </a:ext>
            </a:extLst>
          </p:cNvPr>
          <p:cNvCxnSpPr/>
          <p:nvPr/>
        </p:nvCxnSpPr>
        <p:spPr>
          <a:xfrm>
            <a:off x="2945219" y="3104707"/>
            <a:ext cx="84209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5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5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TOPIK PERKULIAHAN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861001"/>
              </p:ext>
            </p:extLst>
          </p:nvPr>
        </p:nvGraphicFramePr>
        <p:xfrm>
          <a:off x="838200" y="1167581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TANGGAL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MATERI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DOSEN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latin typeface="+mn-lt"/>
                        </a:rPr>
                        <a:t>Hubungan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beragam</a:t>
                      </a:r>
                      <a:r>
                        <a:rPr lang="en-US" sz="1800" dirty="0">
                          <a:latin typeface="+mn-lt"/>
                        </a:rPr>
                        <a:t> factor social </a:t>
                      </a:r>
                      <a:r>
                        <a:rPr lang="en-US" sz="1800" dirty="0" err="1">
                          <a:latin typeface="+mn-lt"/>
                        </a:rPr>
                        <a:t>budaya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terjadinya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masalah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latin typeface="+mn-lt"/>
                        </a:rPr>
                        <a:t>gizi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 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Perkembangan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perilaku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konsumsi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sosial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 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TM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Peranan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keluarga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pembinaan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kebiasaan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anak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9A5B-F85A-4D40-A757-E0CE75AF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2" y="1228721"/>
            <a:ext cx="10515600" cy="921813"/>
          </a:xfrm>
        </p:spPr>
        <p:txBody>
          <a:bodyPr/>
          <a:lstStyle/>
          <a:p>
            <a:r>
              <a:rPr lang="en-US" dirty="0"/>
              <a:t>Agenda </a:t>
            </a:r>
            <a:r>
              <a:rPr lang="en-US" dirty="0" err="1"/>
              <a:t>makul</a:t>
            </a:r>
            <a:r>
              <a:rPr lang="en-US" dirty="0"/>
              <a:t> </a:t>
            </a:r>
            <a:r>
              <a:rPr lang="en-US" dirty="0" err="1"/>
              <a:t>sosio</a:t>
            </a:r>
            <a:r>
              <a:rPr lang="en-US" dirty="0"/>
              <a:t> </a:t>
            </a:r>
            <a:r>
              <a:rPr lang="en-US" dirty="0" err="1"/>
              <a:t>antro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E7A3-1DAF-4346-ACB3-28F8AC60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286"/>
            <a:ext cx="10515600" cy="33898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12 kali </a:t>
            </a:r>
            <a:r>
              <a:rPr lang="en-US" dirty="0" err="1"/>
              <a:t>dalam</a:t>
            </a:r>
            <a:r>
              <a:rPr lang="en-US" dirty="0"/>
              <a:t> semester. Selain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adapula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(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ketahuan</a:t>
            </a:r>
            <a:r>
              <a:rPr lang="en-US" dirty="0"/>
              <a:t> </a:t>
            </a:r>
            <a:r>
              <a:rPr lang="en-US" dirty="0" err="1"/>
              <a:t>menyontek</a:t>
            </a:r>
            <a:r>
              <a:rPr lang="en-US" dirty="0"/>
              <a:t> /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menyuruh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kurangi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dikurangi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3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531" y="2052085"/>
            <a:ext cx="8716529" cy="2112816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u="sng" spc="600" dirty="0">
                <a:latin typeface="Segoe UI Black" panose="020B0A02040204020203" pitchFamily="34" charset="0"/>
                <a:ea typeface="Segoe UI Black" panose="020B0A02040204020203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97968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69582"/>
          </a:xfrm>
        </p:spPr>
        <p:txBody>
          <a:bodyPr>
            <a:normAutofit/>
          </a:bodyPr>
          <a:lstStyle/>
          <a:p>
            <a:pPr algn="ctr"/>
            <a:r>
              <a:rPr lang="en-US" sz="4000" b="1" spc="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PRODI D3 GIZI</a:t>
            </a:r>
            <a:endParaRPr lang="en-US" sz="4000" spc="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34A927-7A4E-A748-93F8-DC2D7D50F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833459"/>
              </p:ext>
            </p:extLst>
          </p:nvPr>
        </p:nvGraphicFramePr>
        <p:xfrm>
          <a:off x="274436" y="1169582"/>
          <a:ext cx="11643125" cy="481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1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sz="5400" b="1" u="sng" dirty="0"/>
              <a:t>IDENTITAS MATA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Kode Mata </a:t>
            </a:r>
            <a:r>
              <a:rPr lang="en-US" dirty="0" err="1"/>
              <a:t>Kuliah</a:t>
            </a:r>
            <a:r>
              <a:rPr lang="en-US" dirty="0"/>
              <a:t>	: GIZ-511</a:t>
            </a:r>
          </a:p>
          <a:p>
            <a:r>
              <a:rPr lang="en-US" dirty="0" err="1"/>
              <a:t>Bobot</a:t>
            </a:r>
            <a:r>
              <a:rPr lang="en-US" dirty="0"/>
              <a:t>			: 2 SKS (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)</a:t>
            </a:r>
          </a:p>
          <a:p>
            <a:r>
              <a:rPr lang="en-US" dirty="0" err="1"/>
              <a:t>Alokasi</a:t>
            </a:r>
            <a:r>
              <a:rPr lang="en-US" dirty="0"/>
              <a:t> Waktu		: </a:t>
            </a:r>
          </a:p>
          <a:p>
            <a:pPr marL="0" indent="0">
              <a:buNone/>
            </a:pPr>
            <a:r>
              <a:rPr lang="en-US" dirty="0"/>
              <a:t>   - 50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teori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- 100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  <a:p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	: </a:t>
            </a:r>
            <a:r>
              <a:rPr lang="en-US" dirty="0" err="1"/>
              <a:t>Jumat</a:t>
            </a:r>
            <a:r>
              <a:rPr lang="en-US" dirty="0"/>
              <a:t>, 08.00-10.30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105" y="224409"/>
            <a:ext cx="9015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9785" algn="l"/>
              </a:tabLst>
            </a:pPr>
            <a:r>
              <a:rPr sz="3600" dirty="0"/>
              <a:t>ASPEK</a:t>
            </a:r>
            <a:r>
              <a:rPr sz="3600" spc="-60" dirty="0"/>
              <a:t> </a:t>
            </a:r>
            <a:r>
              <a:rPr sz="3600" dirty="0"/>
              <a:t>PENILAIAN</a:t>
            </a:r>
            <a:r>
              <a:rPr sz="3600" spc="-75" dirty="0"/>
              <a:t> </a:t>
            </a:r>
            <a:r>
              <a:rPr sz="3600" spc="-10" dirty="0"/>
              <a:t>TEORI</a:t>
            </a:r>
            <a:r>
              <a:rPr sz="3600" dirty="0"/>
              <a:t>	(BOBOT</a:t>
            </a:r>
            <a:r>
              <a:rPr sz="3600" spc="-30" dirty="0"/>
              <a:t> </a:t>
            </a:r>
            <a:r>
              <a:rPr sz="3600" spc="-20" dirty="0"/>
              <a:t>40%)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751446" y="1676907"/>
            <a:ext cx="5061585" cy="1812925"/>
            <a:chOff x="6751446" y="1676907"/>
            <a:chExt cx="5061585" cy="1812925"/>
          </a:xfrm>
        </p:grpSpPr>
        <p:sp>
          <p:nvSpPr>
            <p:cNvPr id="4" name="object 4"/>
            <p:cNvSpPr/>
            <p:nvPr/>
          </p:nvSpPr>
          <p:spPr>
            <a:xfrm>
              <a:off x="6757796" y="1683257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4748657" y="0"/>
                  </a:moveTo>
                  <a:lnTo>
                    <a:pt x="300100" y="0"/>
                  </a:lnTo>
                  <a:lnTo>
                    <a:pt x="251424" y="3927"/>
                  </a:lnTo>
                  <a:lnTo>
                    <a:pt x="205248" y="15298"/>
                  </a:lnTo>
                  <a:lnTo>
                    <a:pt x="162190" y="33494"/>
                  </a:lnTo>
                  <a:lnTo>
                    <a:pt x="122867" y="57895"/>
                  </a:lnTo>
                  <a:lnTo>
                    <a:pt x="87899" y="87884"/>
                  </a:lnTo>
                  <a:lnTo>
                    <a:pt x="57903" y="122840"/>
                  </a:lnTo>
                  <a:lnTo>
                    <a:pt x="33497" y="162146"/>
                  </a:lnTo>
                  <a:lnTo>
                    <a:pt x="15299" y="205183"/>
                  </a:lnTo>
                  <a:lnTo>
                    <a:pt x="3927" y="251331"/>
                  </a:lnTo>
                  <a:lnTo>
                    <a:pt x="0" y="299974"/>
                  </a:lnTo>
                  <a:lnTo>
                    <a:pt x="0" y="1499996"/>
                  </a:lnTo>
                  <a:lnTo>
                    <a:pt x="3927" y="1548673"/>
                  </a:lnTo>
                  <a:lnTo>
                    <a:pt x="15299" y="1594849"/>
                  </a:lnTo>
                  <a:lnTo>
                    <a:pt x="33497" y="1637907"/>
                  </a:lnTo>
                  <a:lnTo>
                    <a:pt x="57903" y="1677230"/>
                  </a:lnTo>
                  <a:lnTo>
                    <a:pt x="87899" y="1712198"/>
                  </a:lnTo>
                  <a:lnTo>
                    <a:pt x="122867" y="1742194"/>
                  </a:lnTo>
                  <a:lnTo>
                    <a:pt x="162190" y="1766600"/>
                  </a:lnTo>
                  <a:lnTo>
                    <a:pt x="205248" y="1784798"/>
                  </a:lnTo>
                  <a:lnTo>
                    <a:pt x="251424" y="1796170"/>
                  </a:lnTo>
                  <a:lnTo>
                    <a:pt x="300100" y="1800097"/>
                  </a:lnTo>
                  <a:lnTo>
                    <a:pt x="4748657" y="1800097"/>
                  </a:lnTo>
                  <a:lnTo>
                    <a:pt x="4797329" y="1796170"/>
                  </a:lnTo>
                  <a:lnTo>
                    <a:pt x="4843496" y="1784798"/>
                  </a:lnTo>
                  <a:lnTo>
                    <a:pt x="4886540" y="1766600"/>
                  </a:lnTo>
                  <a:lnTo>
                    <a:pt x="4925845" y="1742194"/>
                  </a:lnTo>
                  <a:lnTo>
                    <a:pt x="4960794" y="1712198"/>
                  </a:lnTo>
                  <a:lnTo>
                    <a:pt x="4990771" y="1677230"/>
                  </a:lnTo>
                  <a:lnTo>
                    <a:pt x="5015160" y="1637907"/>
                  </a:lnTo>
                  <a:lnTo>
                    <a:pt x="5033344" y="1594849"/>
                  </a:lnTo>
                  <a:lnTo>
                    <a:pt x="5044706" y="1548673"/>
                  </a:lnTo>
                  <a:lnTo>
                    <a:pt x="5048631" y="1499996"/>
                  </a:lnTo>
                  <a:lnTo>
                    <a:pt x="5048631" y="299974"/>
                  </a:lnTo>
                  <a:lnTo>
                    <a:pt x="5044706" y="251331"/>
                  </a:lnTo>
                  <a:lnTo>
                    <a:pt x="5033344" y="205183"/>
                  </a:lnTo>
                  <a:lnTo>
                    <a:pt x="5015160" y="162146"/>
                  </a:lnTo>
                  <a:lnTo>
                    <a:pt x="4990771" y="122840"/>
                  </a:lnTo>
                  <a:lnTo>
                    <a:pt x="4960794" y="87884"/>
                  </a:lnTo>
                  <a:lnTo>
                    <a:pt x="4925845" y="57895"/>
                  </a:lnTo>
                  <a:lnTo>
                    <a:pt x="4886540" y="33494"/>
                  </a:lnTo>
                  <a:lnTo>
                    <a:pt x="4843496" y="15298"/>
                  </a:lnTo>
                  <a:lnTo>
                    <a:pt x="4797329" y="3927"/>
                  </a:lnTo>
                  <a:lnTo>
                    <a:pt x="4748657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7796" y="1683257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0" y="299974"/>
                  </a:moveTo>
                  <a:lnTo>
                    <a:pt x="3927" y="251331"/>
                  </a:lnTo>
                  <a:lnTo>
                    <a:pt x="15299" y="205183"/>
                  </a:lnTo>
                  <a:lnTo>
                    <a:pt x="33497" y="162146"/>
                  </a:lnTo>
                  <a:lnTo>
                    <a:pt x="57903" y="122840"/>
                  </a:lnTo>
                  <a:lnTo>
                    <a:pt x="87899" y="87884"/>
                  </a:lnTo>
                  <a:lnTo>
                    <a:pt x="122867" y="57895"/>
                  </a:lnTo>
                  <a:lnTo>
                    <a:pt x="162190" y="33494"/>
                  </a:lnTo>
                  <a:lnTo>
                    <a:pt x="205248" y="15298"/>
                  </a:lnTo>
                  <a:lnTo>
                    <a:pt x="251424" y="3927"/>
                  </a:lnTo>
                  <a:lnTo>
                    <a:pt x="300100" y="0"/>
                  </a:lnTo>
                  <a:lnTo>
                    <a:pt x="4748657" y="0"/>
                  </a:lnTo>
                  <a:lnTo>
                    <a:pt x="4797329" y="3927"/>
                  </a:lnTo>
                  <a:lnTo>
                    <a:pt x="4843496" y="15298"/>
                  </a:lnTo>
                  <a:lnTo>
                    <a:pt x="4886540" y="33494"/>
                  </a:lnTo>
                  <a:lnTo>
                    <a:pt x="4925845" y="57895"/>
                  </a:lnTo>
                  <a:lnTo>
                    <a:pt x="4960794" y="87884"/>
                  </a:lnTo>
                  <a:lnTo>
                    <a:pt x="4990771" y="122840"/>
                  </a:lnTo>
                  <a:lnTo>
                    <a:pt x="5015160" y="162146"/>
                  </a:lnTo>
                  <a:lnTo>
                    <a:pt x="5033344" y="205183"/>
                  </a:lnTo>
                  <a:lnTo>
                    <a:pt x="5044706" y="251331"/>
                  </a:lnTo>
                  <a:lnTo>
                    <a:pt x="5048631" y="299974"/>
                  </a:lnTo>
                  <a:lnTo>
                    <a:pt x="5048631" y="1499996"/>
                  </a:lnTo>
                  <a:lnTo>
                    <a:pt x="5044706" y="1548673"/>
                  </a:lnTo>
                  <a:lnTo>
                    <a:pt x="5033344" y="1594849"/>
                  </a:lnTo>
                  <a:lnTo>
                    <a:pt x="5015160" y="1637907"/>
                  </a:lnTo>
                  <a:lnTo>
                    <a:pt x="4990771" y="1677230"/>
                  </a:lnTo>
                  <a:lnTo>
                    <a:pt x="4960794" y="1712198"/>
                  </a:lnTo>
                  <a:lnTo>
                    <a:pt x="4925845" y="1742194"/>
                  </a:lnTo>
                  <a:lnTo>
                    <a:pt x="4886540" y="1766600"/>
                  </a:lnTo>
                  <a:lnTo>
                    <a:pt x="4843496" y="1784798"/>
                  </a:lnTo>
                  <a:lnTo>
                    <a:pt x="4797329" y="1796170"/>
                  </a:lnTo>
                  <a:lnTo>
                    <a:pt x="4748657" y="1800097"/>
                  </a:lnTo>
                  <a:lnTo>
                    <a:pt x="300100" y="1800097"/>
                  </a:lnTo>
                  <a:lnTo>
                    <a:pt x="251424" y="1796170"/>
                  </a:lnTo>
                  <a:lnTo>
                    <a:pt x="205248" y="1784798"/>
                  </a:lnTo>
                  <a:lnTo>
                    <a:pt x="162190" y="1766600"/>
                  </a:lnTo>
                  <a:lnTo>
                    <a:pt x="122867" y="1742194"/>
                  </a:lnTo>
                  <a:lnTo>
                    <a:pt x="87899" y="1712198"/>
                  </a:lnTo>
                  <a:lnTo>
                    <a:pt x="57903" y="1677230"/>
                  </a:lnTo>
                  <a:lnTo>
                    <a:pt x="33497" y="1637907"/>
                  </a:lnTo>
                  <a:lnTo>
                    <a:pt x="15299" y="1594849"/>
                  </a:lnTo>
                  <a:lnTo>
                    <a:pt x="3927" y="1548673"/>
                  </a:lnTo>
                  <a:lnTo>
                    <a:pt x="0" y="1499996"/>
                  </a:lnTo>
                  <a:lnTo>
                    <a:pt x="0" y="2999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79005" y="2054479"/>
            <a:ext cx="4011295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07720" marR="5080" indent="-795655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minimal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75%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sesi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teori.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51446" y="3912234"/>
            <a:ext cx="5061585" cy="1812925"/>
            <a:chOff x="6751446" y="3912234"/>
            <a:chExt cx="5061585" cy="1812925"/>
          </a:xfrm>
        </p:grpSpPr>
        <p:sp>
          <p:nvSpPr>
            <p:cNvPr id="8" name="object 8"/>
            <p:cNvSpPr/>
            <p:nvPr/>
          </p:nvSpPr>
          <p:spPr>
            <a:xfrm>
              <a:off x="6757796" y="3918584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4748657" y="0"/>
                  </a:moveTo>
                  <a:lnTo>
                    <a:pt x="300100" y="0"/>
                  </a:lnTo>
                  <a:lnTo>
                    <a:pt x="251424" y="3924"/>
                  </a:lnTo>
                  <a:lnTo>
                    <a:pt x="205248" y="15286"/>
                  </a:lnTo>
                  <a:lnTo>
                    <a:pt x="162190" y="33470"/>
                  </a:lnTo>
                  <a:lnTo>
                    <a:pt x="122867" y="57859"/>
                  </a:lnTo>
                  <a:lnTo>
                    <a:pt x="87899" y="87836"/>
                  </a:lnTo>
                  <a:lnTo>
                    <a:pt x="57903" y="122785"/>
                  </a:lnTo>
                  <a:lnTo>
                    <a:pt x="33497" y="162090"/>
                  </a:lnTo>
                  <a:lnTo>
                    <a:pt x="15299" y="205134"/>
                  </a:lnTo>
                  <a:lnTo>
                    <a:pt x="3927" y="251301"/>
                  </a:lnTo>
                  <a:lnTo>
                    <a:pt x="0" y="299973"/>
                  </a:lnTo>
                  <a:lnTo>
                    <a:pt x="0" y="1499996"/>
                  </a:lnTo>
                  <a:lnTo>
                    <a:pt x="3927" y="1548670"/>
                  </a:lnTo>
                  <a:lnTo>
                    <a:pt x="15299" y="1594840"/>
                  </a:lnTo>
                  <a:lnTo>
                    <a:pt x="33497" y="1637888"/>
                  </a:lnTo>
                  <a:lnTo>
                    <a:pt x="57903" y="1677198"/>
                  </a:lnTo>
                  <a:lnTo>
                    <a:pt x="87899" y="1712153"/>
                  </a:lnTo>
                  <a:lnTo>
                    <a:pt x="122867" y="1742136"/>
                  </a:lnTo>
                  <a:lnTo>
                    <a:pt x="162190" y="1766530"/>
                  </a:lnTo>
                  <a:lnTo>
                    <a:pt x="205248" y="1784718"/>
                  </a:lnTo>
                  <a:lnTo>
                    <a:pt x="251424" y="1796083"/>
                  </a:lnTo>
                  <a:lnTo>
                    <a:pt x="300100" y="1800009"/>
                  </a:lnTo>
                  <a:lnTo>
                    <a:pt x="4748657" y="1800009"/>
                  </a:lnTo>
                  <a:lnTo>
                    <a:pt x="4797329" y="1796083"/>
                  </a:lnTo>
                  <a:lnTo>
                    <a:pt x="4843496" y="1784718"/>
                  </a:lnTo>
                  <a:lnTo>
                    <a:pt x="4886540" y="1766530"/>
                  </a:lnTo>
                  <a:lnTo>
                    <a:pt x="4925845" y="1742136"/>
                  </a:lnTo>
                  <a:lnTo>
                    <a:pt x="4960794" y="1712153"/>
                  </a:lnTo>
                  <a:lnTo>
                    <a:pt x="4990771" y="1677198"/>
                  </a:lnTo>
                  <a:lnTo>
                    <a:pt x="5015160" y="1637888"/>
                  </a:lnTo>
                  <a:lnTo>
                    <a:pt x="5033344" y="1594840"/>
                  </a:lnTo>
                  <a:lnTo>
                    <a:pt x="5044706" y="1548670"/>
                  </a:lnTo>
                  <a:lnTo>
                    <a:pt x="5048631" y="1499996"/>
                  </a:lnTo>
                  <a:lnTo>
                    <a:pt x="5048631" y="299973"/>
                  </a:lnTo>
                  <a:lnTo>
                    <a:pt x="5044706" y="251301"/>
                  </a:lnTo>
                  <a:lnTo>
                    <a:pt x="5033344" y="205134"/>
                  </a:lnTo>
                  <a:lnTo>
                    <a:pt x="5015160" y="162090"/>
                  </a:lnTo>
                  <a:lnTo>
                    <a:pt x="4990771" y="122785"/>
                  </a:lnTo>
                  <a:lnTo>
                    <a:pt x="4960794" y="87836"/>
                  </a:lnTo>
                  <a:lnTo>
                    <a:pt x="4925845" y="57859"/>
                  </a:lnTo>
                  <a:lnTo>
                    <a:pt x="4886540" y="33470"/>
                  </a:lnTo>
                  <a:lnTo>
                    <a:pt x="4843496" y="15286"/>
                  </a:lnTo>
                  <a:lnTo>
                    <a:pt x="4797329" y="3924"/>
                  </a:lnTo>
                  <a:lnTo>
                    <a:pt x="4748657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57796" y="3918584"/>
              <a:ext cx="5048885" cy="1800225"/>
            </a:xfrm>
            <a:custGeom>
              <a:avLst/>
              <a:gdLst/>
              <a:ahLst/>
              <a:cxnLst/>
              <a:rect l="l" t="t" r="r" b="b"/>
              <a:pathLst>
                <a:path w="5048884" h="1800225">
                  <a:moveTo>
                    <a:pt x="0" y="299973"/>
                  </a:moveTo>
                  <a:lnTo>
                    <a:pt x="3927" y="251301"/>
                  </a:lnTo>
                  <a:lnTo>
                    <a:pt x="15299" y="205134"/>
                  </a:lnTo>
                  <a:lnTo>
                    <a:pt x="33497" y="162090"/>
                  </a:lnTo>
                  <a:lnTo>
                    <a:pt x="57903" y="122785"/>
                  </a:lnTo>
                  <a:lnTo>
                    <a:pt x="87899" y="87836"/>
                  </a:lnTo>
                  <a:lnTo>
                    <a:pt x="122867" y="57859"/>
                  </a:lnTo>
                  <a:lnTo>
                    <a:pt x="162190" y="33470"/>
                  </a:lnTo>
                  <a:lnTo>
                    <a:pt x="205248" y="15286"/>
                  </a:lnTo>
                  <a:lnTo>
                    <a:pt x="251424" y="3924"/>
                  </a:lnTo>
                  <a:lnTo>
                    <a:pt x="300100" y="0"/>
                  </a:lnTo>
                  <a:lnTo>
                    <a:pt x="4748657" y="0"/>
                  </a:lnTo>
                  <a:lnTo>
                    <a:pt x="4797329" y="3924"/>
                  </a:lnTo>
                  <a:lnTo>
                    <a:pt x="4843496" y="15286"/>
                  </a:lnTo>
                  <a:lnTo>
                    <a:pt x="4886540" y="33470"/>
                  </a:lnTo>
                  <a:lnTo>
                    <a:pt x="4925845" y="57859"/>
                  </a:lnTo>
                  <a:lnTo>
                    <a:pt x="4960794" y="87836"/>
                  </a:lnTo>
                  <a:lnTo>
                    <a:pt x="4990771" y="122785"/>
                  </a:lnTo>
                  <a:lnTo>
                    <a:pt x="5015160" y="162090"/>
                  </a:lnTo>
                  <a:lnTo>
                    <a:pt x="5033344" y="205134"/>
                  </a:lnTo>
                  <a:lnTo>
                    <a:pt x="5044706" y="251301"/>
                  </a:lnTo>
                  <a:lnTo>
                    <a:pt x="5048631" y="299973"/>
                  </a:lnTo>
                  <a:lnTo>
                    <a:pt x="5048631" y="1499996"/>
                  </a:lnTo>
                  <a:lnTo>
                    <a:pt x="5044706" y="1548670"/>
                  </a:lnTo>
                  <a:lnTo>
                    <a:pt x="5033344" y="1594840"/>
                  </a:lnTo>
                  <a:lnTo>
                    <a:pt x="5015160" y="1637888"/>
                  </a:lnTo>
                  <a:lnTo>
                    <a:pt x="4990771" y="1677198"/>
                  </a:lnTo>
                  <a:lnTo>
                    <a:pt x="4960794" y="1712153"/>
                  </a:lnTo>
                  <a:lnTo>
                    <a:pt x="4925845" y="1742136"/>
                  </a:lnTo>
                  <a:lnTo>
                    <a:pt x="4886540" y="1766530"/>
                  </a:lnTo>
                  <a:lnTo>
                    <a:pt x="4843496" y="1784718"/>
                  </a:lnTo>
                  <a:lnTo>
                    <a:pt x="4797329" y="1796083"/>
                  </a:lnTo>
                  <a:lnTo>
                    <a:pt x="4748657" y="1800009"/>
                  </a:lnTo>
                  <a:lnTo>
                    <a:pt x="300100" y="1800009"/>
                  </a:lnTo>
                  <a:lnTo>
                    <a:pt x="251424" y="1796083"/>
                  </a:lnTo>
                  <a:lnTo>
                    <a:pt x="205248" y="1784718"/>
                  </a:lnTo>
                  <a:lnTo>
                    <a:pt x="162190" y="1766530"/>
                  </a:lnTo>
                  <a:lnTo>
                    <a:pt x="122867" y="1742136"/>
                  </a:lnTo>
                  <a:lnTo>
                    <a:pt x="87899" y="1712153"/>
                  </a:lnTo>
                  <a:lnTo>
                    <a:pt x="57903" y="1677198"/>
                  </a:lnTo>
                  <a:lnTo>
                    <a:pt x="33497" y="1637888"/>
                  </a:lnTo>
                  <a:lnTo>
                    <a:pt x="15299" y="1594840"/>
                  </a:lnTo>
                  <a:lnTo>
                    <a:pt x="3927" y="1548670"/>
                  </a:lnTo>
                  <a:lnTo>
                    <a:pt x="0" y="1499996"/>
                  </a:lnTo>
                  <a:lnTo>
                    <a:pt x="0" y="29997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11365" y="4066488"/>
            <a:ext cx="4341495" cy="1407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42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diijinkan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mengikuti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ujian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akhir.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5652" y="1370075"/>
            <a:ext cx="4682490" cy="4681220"/>
            <a:chOff x="1025652" y="1370075"/>
            <a:chExt cx="4682490" cy="46812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4991" y="1370075"/>
              <a:ext cx="1378458" cy="23431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4991" y="1816607"/>
              <a:ext cx="2228850" cy="1896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4991" y="2985515"/>
              <a:ext cx="2343150" cy="26189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476" y="3707891"/>
              <a:ext cx="3601974" cy="23431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652" y="1370075"/>
              <a:ext cx="2344674" cy="30655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492753" y="1855977"/>
            <a:ext cx="958850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KEAKTIFAN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b="1" spc="-25" dirty="0"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6438" y="2560700"/>
            <a:ext cx="1039494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43535" marR="5080" indent="-331470">
              <a:lnSpc>
                <a:spcPct val="101899"/>
              </a:lnSpc>
              <a:spcBef>
                <a:spcPts val="60"/>
              </a:spcBef>
            </a:pPr>
            <a:r>
              <a:rPr sz="1600" b="1" spc="-10" dirty="0">
                <a:latin typeface="Calibri"/>
                <a:cs typeface="Calibri"/>
              </a:rPr>
              <a:t>KEHADIRAN </a:t>
            </a:r>
            <a:r>
              <a:rPr sz="1600" b="1" spc="-25" dirty="0"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7190" y="3923538"/>
            <a:ext cx="121920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10209" marR="5080" indent="-398145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latin typeface="Calibri"/>
                <a:cs typeface="Calibri"/>
              </a:rPr>
              <a:t>TUGAS/KUIS </a:t>
            </a:r>
            <a:r>
              <a:rPr sz="1800" b="1" spc="-25" dirty="0"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382" y="4477588"/>
            <a:ext cx="556260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UTS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00" b="1" spc="-25" dirty="0"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2286" y="2520518"/>
            <a:ext cx="554990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UAS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00" b="1" spc="-25" dirty="0"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483" y="-184278"/>
            <a:ext cx="10515600" cy="1325563"/>
          </a:xfrm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dirty="0"/>
              <a:t>ASPEK</a:t>
            </a:r>
            <a:r>
              <a:rPr spc="-45" dirty="0"/>
              <a:t> </a:t>
            </a:r>
            <a:r>
              <a:rPr dirty="0"/>
              <a:t>PENILAIAN</a:t>
            </a:r>
            <a:r>
              <a:rPr spc="-20" dirty="0"/>
              <a:t> </a:t>
            </a:r>
            <a:r>
              <a:rPr dirty="0"/>
              <a:t>STUDI</a:t>
            </a:r>
            <a:r>
              <a:rPr spc="-50" dirty="0"/>
              <a:t> </a:t>
            </a:r>
            <a:r>
              <a:rPr dirty="0"/>
              <a:t>KASUS</a:t>
            </a:r>
            <a:r>
              <a:rPr spc="-20" dirty="0"/>
              <a:t> </a:t>
            </a:r>
            <a:r>
              <a:rPr dirty="0"/>
              <a:t>(BOBOT</a:t>
            </a:r>
            <a:r>
              <a:rPr spc="-15" dirty="0"/>
              <a:t> </a:t>
            </a:r>
            <a:r>
              <a:rPr spc="-20" dirty="0"/>
              <a:t>60%)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51650" y="1874901"/>
            <a:ext cx="4964430" cy="1800225"/>
            <a:chOff x="6851650" y="1874901"/>
            <a:chExt cx="4964430" cy="1800225"/>
          </a:xfrm>
        </p:grpSpPr>
        <p:sp>
          <p:nvSpPr>
            <p:cNvPr id="4" name="object 4"/>
            <p:cNvSpPr/>
            <p:nvPr/>
          </p:nvSpPr>
          <p:spPr>
            <a:xfrm>
              <a:off x="6858000" y="1881251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4653660" y="0"/>
                  </a:moveTo>
                  <a:lnTo>
                    <a:pt x="297815" y="0"/>
                  </a:lnTo>
                  <a:lnTo>
                    <a:pt x="249511" y="3898"/>
                  </a:lnTo>
                  <a:lnTo>
                    <a:pt x="203687" y="15184"/>
                  </a:lnTo>
                  <a:lnTo>
                    <a:pt x="160957" y="33244"/>
                  </a:lnTo>
                  <a:lnTo>
                    <a:pt x="121935" y="57464"/>
                  </a:lnTo>
                  <a:lnTo>
                    <a:pt x="87233" y="87233"/>
                  </a:lnTo>
                  <a:lnTo>
                    <a:pt x="57464" y="121935"/>
                  </a:lnTo>
                  <a:lnTo>
                    <a:pt x="33244" y="160957"/>
                  </a:lnTo>
                  <a:lnTo>
                    <a:pt x="15184" y="203687"/>
                  </a:lnTo>
                  <a:lnTo>
                    <a:pt x="3898" y="249511"/>
                  </a:lnTo>
                  <a:lnTo>
                    <a:pt x="0" y="297814"/>
                  </a:lnTo>
                  <a:lnTo>
                    <a:pt x="0" y="1489328"/>
                  </a:lnTo>
                  <a:lnTo>
                    <a:pt x="3898" y="1537632"/>
                  </a:lnTo>
                  <a:lnTo>
                    <a:pt x="15184" y="1583456"/>
                  </a:lnTo>
                  <a:lnTo>
                    <a:pt x="33244" y="1626186"/>
                  </a:lnTo>
                  <a:lnTo>
                    <a:pt x="57464" y="1665208"/>
                  </a:lnTo>
                  <a:lnTo>
                    <a:pt x="87233" y="1699910"/>
                  </a:lnTo>
                  <a:lnTo>
                    <a:pt x="121935" y="1729679"/>
                  </a:lnTo>
                  <a:lnTo>
                    <a:pt x="160957" y="1753899"/>
                  </a:lnTo>
                  <a:lnTo>
                    <a:pt x="203687" y="1771959"/>
                  </a:lnTo>
                  <a:lnTo>
                    <a:pt x="249511" y="1783245"/>
                  </a:lnTo>
                  <a:lnTo>
                    <a:pt x="297815" y="1787144"/>
                  </a:lnTo>
                  <a:lnTo>
                    <a:pt x="4653660" y="1787144"/>
                  </a:lnTo>
                  <a:lnTo>
                    <a:pt x="4701964" y="1783245"/>
                  </a:lnTo>
                  <a:lnTo>
                    <a:pt x="4747788" y="1771959"/>
                  </a:lnTo>
                  <a:lnTo>
                    <a:pt x="4790518" y="1753899"/>
                  </a:lnTo>
                  <a:lnTo>
                    <a:pt x="4829540" y="1729679"/>
                  </a:lnTo>
                  <a:lnTo>
                    <a:pt x="4864242" y="1699910"/>
                  </a:lnTo>
                  <a:lnTo>
                    <a:pt x="4894011" y="1665208"/>
                  </a:lnTo>
                  <a:lnTo>
                    <a:pt x="4918231" y="1626186"/>
                  </a:lnTo>
                  <a:lnTo>
                    <a:pt x="4936291" y="1583456"/>
                  </a:lnTo>
                  <a:lnTo>
                    <a:pt x="4947577" y="1537632"/>
                  </a:lnTo>
                  <a:lnTo>
                    <a:pt x="4951476" y="1489328"/>
                  </a:lnTo>
                  <a:lnTo>
                    <a:pt x="4951476" y="297814"/>
                  </a:lnTo>
                  <a:lnTo>
                    <a:pt x="4947577" y="249511"/>
                  </a:lnTo>
                  <a:lnTo>
                    <a:pt x="4936291" y="203687"/>
                  </a:lnTo>
                  <a:lnTo>
                    <a:pt x="4918231" y="160957"/>
                  </a:lnTo>
                  <a:lnTo>
                    <a:pt x="4894011" y="121935"/>
                  </a:lnTo>
                  <a:lnTo>
                    <a:pt x="4864242" y="87233"/>
                  </a:lnTo>
                  <a:lnTo>
                    <a:pt x="4829540" y="57464"/>
                  </a:lnTo>
                  <a:lnTo>
                    <a:pt x="4790518" y="33244"/>
                  </a:lnTo>
                  <a:lnTo>
                    <a:pt x="4747788" y="15184"/>
                  </a:lnTo>
                  <a:lnTo>
                    <a:pt x="4701964" y="3898"/>
                  </a:lnTo>
                  <a:lnTo>
                    <a:pt x="4653660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0" y="1881251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0" y="297814"/>
                  </a:moveTo>
                  <a:lnTo>
                    <a:pt x="3898" y="249511"/>
                  </a:lnTo>
                  <a:lnTo>
                    <a:pt x="15184" y="203687"/>
                  </a:lnTo>
                  <a:lnTo>
                    <a:pt x="33244" y="160957"/>
                  </a:lnTo>
                  <a:lnTo>
                    <a:pt x="57464" y="121935"/>
                  </a:lnTo>
                  <a:lnTo>
                    <a:pt x="87233" y="87233"/>
                  </a:lnTo>
                  <a:lnTo>
                    <a:pt x="121935" y="57464"/>
                  </a:lnTo>
                  <a:lnTo>
                    <a:pt x="160957" y="33244"/>
                  </a:lnTo>
                  <a:lnTo>
                    <a:pt x="203687" y="15184"/>
                  </a:lnTo>
                  <a:lnTo>
                    <a:pt x="249511" y="3898"/>
                  </a:lnTo>
                  <a:lnTo>
                    <a:pt x="297815" y="0"/>
                  </a:lnTo>
                  <a:lnTo>
                    <a:pt x="4653660" y="0"/>
                  </a:lnTo>
                  <a:lnTo>
                    <a:pt x="4701964" y="3898"/>
                  </a:lnTo>
                  <a:lnTo>
                    <a:pt x="4747788" y="15184"/>
                  </a:lnTo>
                  <a:lnTo>
                    <a:pt x="4790518" y="33244"/>
                  </a:lnTo>
                  <a:lnTo>
                    <a:pt x="4829540" y="57464"/>
                  </a:lnTo>
                  <a:lnTo>
                    <a:pt x="4864242" y="87233"/>
                  </a:lnTo>
                  <a:lnTo>
                    <a:pt x="4894011" y="121935"/>
                  </a:lnTo>
                  <a:lnTo>
                    <a:pt x="4918231" y="160957"/>
                  </a:lnTo>
                  <a:lnTo>
                    <a:pt x="4936291" y="203687"/>
                  </a:lnTo>
                  <a:lnTo>
                    <a:pt x="4947577" y="249511"/>
                  </a:lnTo>
                  <a:lnTo>
                    <a:pt x="4951476" y="297814"/>
                  </a:lnTo>
                  <a:lnTo>
                    <a:pt x="4951476" y="1489328"/>
                  </a:lnTo>
                  <a:lnTo>
                    <a:pt x="4947577" y="1537632"/>
                  </a:lnTo>
                  <a:lnTo>
                    <a:pt x="4936291" y="1583456"/>
                  </a:lnTo>
                  <a:lnTo>
                    <a:pt x="4918231" y="1626186"/>
                  </a:lnTo>
                  <a:lnTo>
                    <a:pt x="4894011" y="1665208"/>
                  </a:lnTo>
                  <a:lnTo>
                    <a:pt x="4864242" y="1699910"/>
                  </a:lnTo>
                  <a:lnTo>
                    <a:pt x="4829540" y="1729679"/>
                  </a:lnTo>
                  <a:lnTo>
                    <a:pt x="4790518" y="1753899"/>
                  </a:lnTo>
                  <a:lnTo>
                    <a:pt x="4747788" y="1771959"/>
                  </a:lnTo>
                  <a:lnTo>
                    <a:pt x="4701964" y="1783245"/>
                  </a:lnTo>
                  <a:lnTo>
                    <a:pt x="4653660" y="1787144"/>
                  </a:lnTo>
                  <a:lnTo>
                    <a:pt x="297815" y="1787144"/>
                  </a:lnTo>
                  <a:lnTo>
                    <a:pt x="249511" y="1783245"/>
                  </a:lnTo>
                  <a:lnTo>
                    <a:pt x="203687" y="1771959"/>
                  </a:lnTo>
                  <a:lnTo>
                    <a:pt x="160957" y="1753899"/>
                  </a:lnTo>
                  <a:lnTo>
                    <a:pt x="121935" y="1729679"/>
                  </a:lnTo>
                  <a:lnTo>
                    <a:pt x="87233" y="1699910"/>
                  </a:lnTo>
                  <a:lnTo>
                    <a:pt x="57464" y="1665208"/>
                  </a:lnTo>
                  <a:lnTo>
                    <a:pt x="33244" y="1626186"/>
                  </a:lnTo>
                  <a:lnTo>
                    <a:pt x="15184" y="1583456"/>
                  </a:lnTo>
                  <a:lnTo>
                    <a:pt x="3898" y="1537632"/>
                  </a:lnTo>
                  <a:lnTo>
                    <a:pt x="0" y="1489328"/>
                  </a:lnTo>
                  <a:lnTo>
                    <a:pt x="0" y="2978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67550" y="2022729"/>
            <a:ext cx="4533900" cy="14071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sesi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praktikum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studi kasus.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51650" y="3853307"/>
            <a:ext cx="4964430" cy="1800225"/>
            <a:chOff x="6851650" y="3853307"/>
            <a:chExt cx="4964430" cy="1800225"/>
          </a:xfrm>
        </p:grpSpPr>
        <p:sp>
          <p:nvSpPr>
            <p:cNvPr id="8" name="object 8"/>
            <p:cNvSpPr/>
            <p:nvPr/>
          </p:nvSpPr>
          <p:spPr>
            <a:xfrm>
              <a:off x="6858000" y="3859657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4653660" y="0"/>
                  </a:moveTo>
                  <a:lnTo>
                    <a:pt x="297815" y="0"/>
                  </a:lnTo>
                  <a:lnTo>
                    <a:pt x="249511" y="3901"/>
                  </a:lnTo>
                  <a:lnTo>
                    <a:pt x="203687" y="15197"/>
                  </a:lnTo>
                  <a:lnTo>
                    <a:pt x="160957" y="33271"/>
                  </a:lnTo>
                  <a:lnTo>
                    <a:pt x="121935" y="57509"/>
                  </a:lnTo>
                  <a:lnTo>
                    <a:pt x="87233" y="87296"/>
                  </a:lnTo>
                  <a:lnTo>
                    <a:pt x="57464" y="122017"/>
                  </a:lnTo>
                  <a:lnTo>
                    <a:pt x="33244" y="161057"/>
                  </a:lnTo>
                  <a:lnTo>
                    <a:pt x="15184" y="203801"/>
                  </a:lnTo>
                  <a:lnTo>
                    <a:pt x="3898" y="249634"/>
                  </a:lnTo>
                  <a:lnTo>
                    <a:pt x="0" y="297942"/>
                  </a:lnTo>
                  <a:lnTo>
                    <a:pt x="0" y="1489329"/>
                  </a:lnTo>
                  <a:lnTo>
                    <a:pt x="3898" y="1537666"/>
                  </a:lnTo>
                  <a:lnTo>
                    <a:pt x="15184" y="1583514"/>
                  </a:lnTo>
                  <a:lnTo>
                    <a:pt x="33244" y="1626261"/>
                  </a:lnTo>
                  <a:lnTo>
                    <a:pt x="57464" y="1665294"/>
                  </a:lnTo>
                  <a:lnTo>
                    <a:pt x="87233" y="1700002"/>
                  </a:lnTo>
                  <a:lnTo>
                    <a:pt x="121935" y="1729773"/>
                  </a:lnTo>
                  <a:lnTo>
                    <a:pt x="160957" y="1753993"/>
                  </a:lnTo>
                  <a:lnTo>
                    <a:pt x="203687" y="1772051"/>
                  </a:lnTo>
                  <a:lnTo>
                    <a:pt x="249511" y="1783335"/>
                  </a:lnTo>
                  <a:lnTo>
                    <a:pt x="297815" y="1787232"/>
                  </a:lnTo>
                  <a:lnTo>
                    <a:pt x="4653660" y="1787232"/>
                  </a:lnTo>
                  <a:lnTo>
                    <a:pt x="4701964" y="1783335"/>
                  </a:lnTo>
                  <a:lnTo>
                    <a:pt x="4747788" y="1772051"/>
                  </a:lnTo>
                  <a:lnTo>
                    <a:pt x="4790518" y="1753993"/>
                  </a:lnTo>
                  <a:lnTo>
                    <a:pt x="4829540" y="1729773"/>
                  </a:lnTo>
                  <a:lnTo>
                    <a:pt x="4864242" y="1700002"/>
                  </a:lnTo>
                  <a:lnTo>
                    <a:pt x="4894011" y="1665294"/>
                  </a:lnTo>
                  <a:lnTo>
                    <a:pt x="4918231" y="1626261"/>
                  </a:lnTo>
                  <a:lnTo>
                    <a:pt x="4936291" y="1583514"/>
                  </a:lnTo>
                  <a:lnTo>
                    <a:pt x="4947577" y="1537666"/>
                  </a:lnTo>
                  <a:lnTo>
                    <a:pt x="4951476" y="1489329"/>
                  </a:lnTo>
                  <a:lnTo>
                    <a:pt x="4951476" y="297942"/>
                  </a:lnTo>
                  <a:lnTo>
                    <a:pt x="4947577" y="249634"/>
                  </a:lnTo>
                  <a:lnTo>
                    <a:pt x="4936291" y="203801"/>
                  </a:lnTo>
                  <a:lnTo>
                    <a:pt x="4918231" y="161057"/>
                  </a:lnTo>
                  <a:lnTo>
                    <a:pt x="4894011" y="122017"/>
                  </a:lnTo>
                  <a:lnTo>
                    <a:pt x="4864242" y="87296"/>
                  </a:lnTo>
                  <a:lnTo>
                    <a:pt x="4829540" y="57509"/>
                  </a:lnTo>
                  <a:lnTo>
                    <a:pt x="4790518" y="33271"/>
                  </a:lnTo>
                  <a:lnTo>
                    <a:pt x="4747788" y="15197"/>
                  </a:lnTo>
                  <a:lnTo>
                    <a:pt x="4701964" y="3901"/>
                  </a:lnTo>
                  <a:lnTo>
                    <a:pt x="4653660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8000" y="3859657"/>
              <a:ext cx="4951730" cy="1787525"/>
            </a:xfrm>
            <a:custGeom>
              <a:avLst/>
              <a:gdLst/>
              <a:ahLst/>
              <a:cxnLst/>
              <a:rect l="l" t="t" r="r" b="b"/>
              <a:pathLst>
                <a:path w="4951730" h="1787525">
                  <a:moveTo>
                    <a:pt x="0" y="297942"/>
                  </a:moveTo>
                  <a:lnTo>
                    <a:pt x="3898" y="249634"/>
                  </a:lnTo>
                  <a:lnTo>
                    <a:pt x="15184" y="203801"/>
                  </a:lnTo>
                  <a:lnTo>
                    <a:pt x="33244" y="161057"/>
                  </a:lnTo>
                  <a:lnTo>
                    <a:pt x="57464" y="122017"/>
                  </a:lnTo>
                  <a:lnTo>
                    <a:pt x="87233" y="87296"/>
                  </a:lnTo>
                  <a:lnTo>
                    <a:pt x="121935" y="57509"/>
                  </a:lnTo>
                  <a:lnTo>
                    <a:pt x="160957" y="33271"/>
                  </a:lnTo>
                  <a:lnTo>
                    <a:pt x="203687" y="15197"/>
                  </a:lnTo>
                  <a:lnTo>
                    <a:pt x="249511" y="3901"/>
                  </a:lnTo>
                  <a:lnTo>
                    <a:pt x="297815" y="0"/>
                  </a:lnTo>
                  <a:lnTo>
                    <a:pt x="4653660" y="0"/>
                  </a:lnTo>
                  <a:lnTo>
                    <a:pt x="4701964" y="3901"/>
                  </a:lnTo>
                  <a:lnTo>
                    <a:pt x="4747788" y="15197"/>
                  </a:lnTo>
                  <a:lnTo>
                    <a:pt x="4790518" y="33271"/>
                  </a:lnTo>
                  <a:lnTo>
                    <a:pt x="4829540" y="57509"/>
                  </a:lnTo>
                  <a:lnTo>
                    <a:pt x="4864242" y="87296"/>
                  </a:lnTo>
                  <a:lnTo>
                    <a:pt x="4894011" y="122017"/>
                  </a:lnTo>
                  <a:lnTo>
                    <a:pt x="4918231" y="161057"/>
                  </a:lnTo>
                  <a:lnTo>
                    <a:pt x="4936291" y="203801"/>
                  </a:lnTo>
                  <a:lnTo>
                    <a:pt x="4947577" y="249634"/>
                  </a:lnTo>
                  <a:lnTo>
                    <a:pt x="4951476" y="297942"/>
                  </a:lnTo>
                  <a:lnTo>
                    <a:pt x="4951476" y="1489329"/>
                  </a:lnTo>
                  <a:lnTo>
                    <a:pt x="4947577" y="1537666"/>
                  </a:lnTo>
                  <a:lnTo>
                    <a:pt x="4936291" y="1583514"/>
                  </a:lnTo>
                  <a:lnTo>
                    <a:pt x="4918231" y="1626261"/>
                  </a:lnTo>
                  <a:lnTo>
                    <a:pt x="4894011" y="1665294"/>
                  </a:lnTo>
                  <a:lnTo>
                    <a:pt x="4864242" y="1700002"/>
                  </a:lnTo>
                  <a:lnTo>
                    <a:pt x="4829540" y="1729773"/>
                  </a:lnTo>
                  <a:lnTo>
                    <a:pt x="4790518" y="1753993"/>
                  </a:lnTo>
                  <a:lnTo>
                    <a:pt x="4747788" y="1772051"/>
                  </a:lnTo>
                  <a:lnTo>
                    <a:pt x="4701964" y="1783335"/>
                  </a:lnTo>
                  <a:lnTo>
                    <a:pt x="4653660" y="1787232"/>
                  </a:lnTo>
                  <a:lnTo>
                    <a:pt x="297815" y="1787232"/>
                  </a:lnTo>
                  <a:lnTo>
                    <a:pt x="249511" y="1783335"/>
                  </a:lnTo>
                  <a:lnTo>
                    <a:pt x="203687" y="1772051"/>
                  </a:lnTo>
                  <a:lnTo>
                    <a:pt x="160957" y="1753993"/>
                  </a:lnTo>
                  <a:lnTo>
                    <a:pt x="121935" y="1729773"/>
                  </a:lnTo>
                  <a:lnTo>
                    <a:pt x="87233" y="1700002"/>
                  </a:lnTo>
                  <a:lnTo>
                    <a:pt x="57464" y="1665294"/>
                  </a:lnTo>
                  <a:lnTo>
                    <a:pt x="33244" y="1626261"/>
                  </a:lnTo>
                  <a:lnTo>
                    <a:pt x="15184" y="1583514"/>
                  </a:lnTo>
                  <a:lnTo>
                    <a:pt x="3898" y="1537666"/>
                  </a:lnTo>
                  <a:lnTo>
                    <a:pt x="0" y="1489329"/>
                  </a:lnTo>
                  <a:lnTo>
                    <a:pt x="0" y="2979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63561" y="4001515"/>
            <a:ext cx="4343400" cy="14071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2540" algn="ctr">
              <a:lnSpc>
                <a:spcPts val="3520"/>
              </a:lnSpc>
              <a:spcBef>
                <a:spcPts val="484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Kehadiran</a:t>
            </a:r>
            <a:r>
              <a:rPr sz="32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diijinkan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mengikuti responsi.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4483" y="1271016"/>
            <a:ext cx="4882515" cy="4882515"/>
            <a:chOff x="824483" y="1271016"/>
            <a:chExt cx="4882515" cy="48825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83" y="1271016"/>
              <a:ext cx="2443734" cy="31965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355" y="3709416"/>
              <a:ext cx="4642866" cy="24437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83" y="1735836"/>
              <a:ext cx="2443733" cy="27317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271016"/>
              <a:ext cx="1439418" cy="24437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813428" y="2779903"/>
            <a:ext cx="953769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77495" marR="5080" indent="-265430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latin typeface="Calibri"/>
                <a:cs typeface="Calibri"/>
              </a:rPr>
              <a:t>LAPORAN </a:t>
            </a:r>
            <a:r>
              <a:rPr sz="1800" b="1" spc="-25" dirty="0">
                <a:latin typeface="Calibri"/>
                <a:cs typeface="Calibri"/>
              </a:rPr>
              <a:t>30%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0785" y="4580635"/>
            <a:ext cx="1073785" cy="640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14325" marR="5080" indent="-302260">
              <a:lnSpc>
                <a:spcPct val="101499"/>
              </a:lnSpc>
              <a:spcBef>
                <a:spcPts val="65"/>
              </a:spcBef>
            </a:pPr>
            <a:r>
              <a:rPr sz="2000" b="1" spc="-10" dirty="0">
                <a:latin typeface="Calibri"/>
                <a:cs typeface="Calibri"/>
              </a:rPr>
              <a:t>RESPONSI </a:t>
            </a:r>
            <a:r>
              <a:rPr sz="2000" b="1" spc="-25" dirty="0">
                <a:latin typeface="Calibri"/>
                <a:cs typeface="Calibri"/>
              </a:rPr>
              <a:t>40%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4017" y="2924937"/>
            <a:ext cx="899160" cy="640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25425" marR="5080" indent="-213360">
              <a:lnSpc>
                <a:spcPct val="101499"/>
              </a:lnSpc>
              <a:spcBef>
                <a:spcPts val="65"/>
              </a:spcBef>
            </a:pPr>
            <a:r>
              <a:rPr sz="2000" b="1" spc="-20" dirty="0">
                <a:latin typeface="Calibri"/>
                <a:cs typeface="Calibri"/>
              </a:rPr>
              <a:t>KINERJA </a:t>
            </a:r>
            <a:r>
              <a:rPr sz="2000" b="1" spc="-25" dirty="0">
                <a:latin typeface="Calibri"/>
                <a:cs typeface="Calibri"/>
              </a:rPr>
              <a:t>20%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4252" y="1594865"/>
            <a:ext cx="1198245" cy="640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5285" marR="5080" indent="-363220">
              <a:lnSpc>
                <a:spcPct val="101499"/>
              </a:lnSpc>
              <a:spcBef>
                <a:spcPts val="65"/>
              </a:spcBef>
            </a:pPr>
            <a:r>
              <a:rPr sz="2000" b="1" spc="-25" dirty="0">
                <a:latin typeface="Calibri"/>
                <a:cs typeface="Calibri"/>
              </a:rPr>
              <a:t>KEAKTIFAN 10%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30" y="-9207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PERATURAN PERKULIAHAN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:</a:t>
            </a:r>
          </a:p>
          <a:p>
            <a:pPr marL="445770" indent="-445770" algn="just"/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15 </a:t>
            </a:r>
            <a:r>
              <a:rPr lang="en-US" dirty="0" err="1"/>
              <a:t>menit</a:t>
            </a:r>
            <a:r>
              <a:rPr lang="en-US" dirty="0"/>
              <a:t>, &gt; 15 </a:t>
            </a:r>
            <a:r>
              <a:rPr lang="en-US" dirty="0" err="1"/>
              <a:t>menit</a:t>
            </a:r>
            <a:r>
              <a:rPr lang="en-US" dirty="0"/>
              <a:t> = TIDAK DIPERKENANKAN MENGIKUTI KULIAH.</a:t>
            </a:r>
          </a:p>
          <a:p>
            <a:pPr marL="445770" indent="-445770" algn="just"/>
            <a:r>
              <a:rPr lang="en-US" dirty="0" err="1"/>
              <a:t>Sakit</a:t>
            </a:r>
            <a:r>
              <a:rPr lang="en-US" dirty="0"/>
              <a:t>/</a:t>
            </a:r>
            <a:r>
              <a:rPr lang="en-US" dirty="0" err="1"/>
              <a:t>berhalangan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mengkonfirmasi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dan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.</a:t>
            </a:r>
          </a:p>
          <a:p>
            <a:pPr marL="445770" indent="-445770" algn="just"/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&lt;75%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. </a:t>
            </a:r>
            <a:r>
              <a:rPr lang="en-US" dirty="0" err="1"/>
              <a:t>Kehadiran</a:t>
            </a:r>
            <a:r>
              <a:rPr lang="en-US" dirty="0"/>
              <a:t> yang &lt;75%, TIDAK DIIJINKAN UNTUK MENGIKUTI UJIAN AKHIR.</a:t>
            </a:r>
          </a:p>
        </p:txBody>
      </p:sp>
    </p:spTree>
    <p:extLst>
      <p:ext uri="{BB962C8B-B14F-4D97-AF65-F5344CB8AC3E}">
        <p14:creationId xmlns:p14="http://schemas.microsoft.com/office/powerpoint/2010/main" val="199486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BD63-2FBC-4409-9FC0-799D9E71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/>
              <a:t>ATURAN LAINNYA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6019-0816-44EC-A394-411FAB6C0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Utamakan</a:t>
            </a:r>
            <a:r>
              <a:rPr lang="en-US" sz="3600" dirty="0"/>
              <a:t> ADAB </a:t>
            </a:r>
            <a:r>
              <a:rPr lang="en-US" sz="3600" dirty="0" err="1"/>
              <a:t>baru</a:t>
            </a:r>
            <a:r>
              <a:rPr lang="en-US" sz="3600" dirty="0"/>
              <a:t> ILMU</a:t>
            </a:r>
          </a:p>
          <a:p>
            <a:r>
              <a:rPr lang="en-US" sz="3600" dirty="0" err="1"/>
              <a:t>Wajib</a:t>
            </a:r>
            <a:r>
              <a:rPr lang="en-US" sz="3600" dirty="0"/>
              <a:t> focus, </a:t>
            </a:r>
            <a:r>
              <a:rPr lang="en-US" sz="3600" dirty="0" err="1"/>
              <a:t>mendengarkan</a:t>
            </a:r>
            <a:r>
              <a:rPr lang="en-US" sz="3600" dirty="0"/>
              <a:t> </a:t>
            </a:r>
            <a:r>
              <a:rPr lang="en-US" sz="3600" dirty="0" err="1"/>
              <a:t>bukan</a:t>
            </a:r>
            <a:r>
              <a:rPr lang="en-US" sz="3600" dirty="0"/>
              <a:t> </a:t>
            </a:r>
            <a:r>
              <a:rPr lang="en-US" sz="3600" dirty="0" err="1"/>
              <a:t>mendengar</a:t>
            </a:r>
            <a:endParaRPr lang="en-US" sz="3600" dirty="0"/>
          </a:p>
          <a:p>
            <a:r>
              <a:rPr lang="en-US" sz="3600" dirty="0"/>
              <a:t>15% </a:t>
            </a:r>
            <a:r>
              <a:rPr lang="en-US" sz="3600" dirty="0" err="1"/>
              <a:t>pemaparan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oleh </a:t>
            </a:r>
            <a:r>
              <a:rPr lang="en-US" sz="3600" dirty="0" err="1"/>
              <a:t>dosen</a:t>
            </a:r>
            <a:r>
              <a:rPr lang="en-US" sz="3600" dirty="0"/>
              <a:t>, 45% </a:t>
            </a:r>
            <a:r>
              <a:rPr lang="en-US" sz="3600" dirty="0" err="1"/>
              <a:t>pemaparan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oleh </a:t>
            </a:r>
            <a:r>
              <a:rPr lang="en-US" sz="3600" dirty="0" err="1"/>
              <a:t>mahasiswa</a:t>
            </a:r>
            <a:r>
              <a:rPr lang="en-US" sz="3600" dirty="0"/>
              <a:t>, 40% </a:t>
            </a:r>
            <a:r>
              <a:rPr lang="en-US" sz="3600" dirty="0" err="1"/>
              <a:t>diskusi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61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F9A1-6054-4EC7-BA70-244E1374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0"/>
            <a:ext cx="10515600" cy="1325563"/>
          </a:xfrm>
        </p:spPr>
        <p:txBody>
          <a:bodyPr/>
          <a:lstStyle/>
          <a:p>
            <a:r>
              <a:rPr lang="en-US" dirty="0"/>
              <a:t>PENILAIAN AKHIR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7F53D1-5C51-4B5E-8F40-A612C2415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548600"/>
              </p:ext>
            </p:extLst>
          </p:nvPr>
        </p:nvGraphicFramePr>
        <p:xfrm>
          <a:off x="1393885" y="1387471"/>
          <a:ext cx="9404229" cy="4083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028">
                  <a:extLst>
                    <a:ext uri="{9D8B030D-6E8A-4147-A177-3AD203B41FA5}">
                      <a16:colId xmlns:a16="http://schemas.microsoft.com/office/drawing/2014/main" val="2679312189"/>
                    </a:ext>
                  </a:extLst>
                </a:gridCol>
                <a:gridCol w="2084747">
                  <a:extLst>
                    <a:ext uri="{9D8B030D-6E8A-4147-A177-3AD203B41FA5}">
                      <a16:colId xmlns:a16="http://schemas.microsoft.com/office/drawing/2014/main" val="1007331173"/>
                    </a:ext>
                  </a:extLst>
                </a:gridCol>
                <a:gridCol w="1597869">
                  <a:extLst>
                    <a:ext uri="{9D8B030D-6E8A-4147-A177-3AD203B41FA5}">
                      <a16:colId xmlns:a16="http://schemas.microsoft.com/office/drawing/2014/main" val="1482107181"/>
                    </a:ext>
                  </a:extLst>
                </a:gridCol>
                <a:gridCol w="3352585">
                  <a:extLst>
                    <a:ext uri="{9D8B030D-6E8A-4147-A177-3AD203B41FA5}">
                      <a16:colId xmlns:a16="http://schemas.microsoft.com/office/drawing/2014/main" val="2687853329"/>
                    </a:ext>
                  </a:extLst>
                </a:gridCol>
              </a:tblGrid>
              <a:tr h="1309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Ujian Akhir P</a:t>
                      </a:r>
                      <a:r>
                        <a:rPr lang="en-US" sz="2400" dirty="0">
                          <a:effectLst/>
                        </a:rPr>
                        <a:t>r</a:t>
                      </a:r>
                      <a:r>
                        <a:rPr lang="id-ID" sz="2400" dirty="0">
                          <a:effectLst/>
                        </a:rPr>
                        <a:t>aktikum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Nilai Huruf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Harkat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Sebutan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5518645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80-100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Sangat Baik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4745123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</a:t>
                      </a:r>
                      <a:r>
                        <a:rPr lang="id-ID" sz="2400">
                          <a:effectLst/>
                        </a:rPr>
                        <a:t>-79,99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Baik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447425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</a:t>
                      </a:r>
                      <a:r>
                        <a:rPr lang="id-ID" sz="2400">
                          <a:effectLst/>
                        </a:rPr>
                        <a:t>-6</a:t>
                      </a:r>
                      <a:r>
                        <a:rPr lang="en-US" sz="2400">
                          <a:effectLst/>
                        </a:rPr>
                        <a:t>9</a:t>
                      </a:r>
                      <a:r>
                        <a:rPr lang="id-ID" sz="2400">
                          <a:effectLst/>
                        </a:rPr>
                        <a:t>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C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Cukup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882284"/>
                  </a:ext>
                </a:extLst>
              </a:tr>
              <a:tr h="475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r>
                        <a:rPr lang="id-ID" sz="2400">
                          <a:effectLst/>
                        </a:rPr>
                        <a:t>-5</a:t>
                      </a:r>
                      <a:r>
                        <a:rPr lang="en-US" sz="2400">
                          <a:effectLst/>
                        </a:rPr>
                        <a:t>9</a:t>
                      </a:r>
                      <a:r>
                        <a:rPr lang="id-ID" sz="2400">
                          <a:effectLst/>
                        </a:rPr>
                        <a:t>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Kurang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02369"/>
                  </a:ext>
                </a:extLst>
              </a:tr>
              <a:tr h="870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0-</a:t>
                      </a:r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id-ID" sz="2400">
                          <a:effectLst/>
                        </a:rPr>
                        <a:t>9,99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Sangat Kurang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97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84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TOPIK PERKULIAHAN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955713"/>
              </p:ext>
            </p:extLst>
          </p:nvPr>
        </p:nvGraphicFramePr>
        <p:xfrm>
          <a:off x="838200" y="1585595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TANGGAL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/>
                        <a:t>MATERI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/>
                        <a:t>DOSEN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Konsep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Sosiologi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antropologi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ilmu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Dina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Pamarta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Ragam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budaya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di Indonesia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Dina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Pamarta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3 DAN 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Pola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pangan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budaya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di Indonesia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Dina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Pamarta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5 DAN 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Telaah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masalah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pembentukan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kebiasaan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Chyntia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wulandari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latin typeface="+mn-lt"/>
                        </a:rPr>
                        <a:t>TM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Tabu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makanan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aspek</a:t>
                      </a:r>
                      <a:r>
                        <a:rPr lang="en-ID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gizi</a:t>
                      </a:r>
                      <a:endParaRPr lang="en-ID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Dina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Pamarta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563</Words>
  <Application>Microsoft Office PowerPoint</Application>
  <PresentationFormat>Widescreen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Segoe UI Black</vt:lpstr>
      <vt:lpstr>Office Theme</vt:lpstr>
      <vt:lpstr>KONTRAK PERKULIAHAN </vt:lpstr>
      <vt:lpstr>PRODI D3 GIZI</vt:lpstr>
      <vt:lpstr>IDENTITAS MATA KULIAH</vt:lpstr>
      <vt:lpstr>ASPEK PENILAIAN TEORI (BOBOT 40%)</vt:lpstr>
      <vt:lpstr>ASPEK PENILAIAN STUDI KASUS (BOBOT 60%)</vt:lpstr>
      <vt:lpstr>PERATURAN PERKULIAHAN</vt:lpstr>
      <vt:lpstr>ATURAN LAINNYA</vt:lpstr>
      <vt:lpstr>PENILAIAN AKHIR</vt:lpstr>
      <vt:lpstr>TOPIK PERKULIAHAN</vt:lpstr>
      <vt:lpstr>TOPIK PERKULIAHAN</vt:lpstr>
      <vt:lpstr>Agenda makul sosio antro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GIZI KULINERI LANJUT</dc:title>
  <dc:creator>Irma</dc:creator>
  <cp:lastModifiedBy>chintya wulandarie</cp:lastModifiedBy>
  <cp:revision>100</cp:revision>
  <dcterms:created xsi:type="dcterms:W3CDTF">2020-02-29T13:32:58Z</dcterms:created>
  <dcterms:modified xsi:type="dcterms:W3CDTF">2026-02-12T03:16:50Z</dcterms:modified>
</cp:coreProperties>
</file>